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0ABAD60-A4DF-4FFC-AE84-4584EAA263B9}">
  <a:tblStyle styleId="{B0ABAD60-A4DF-4FFC-AE84-4584EAA263B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6278f6db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6278f6dbc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01f746eb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601f746eb0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60fa5f0769_2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60fa5f0769_27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60fa5f0769_27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60fa5f0769_27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60fa5f0769_2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60fa5f0769_27_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0fa5f0769_3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0fa5f076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0fa5f0769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60fa5f0769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0fa5f0769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60fa5f0769_3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0fa5f0769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60fa5f0769_3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0fa5f0769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60fa5f0769_3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0fa5f0769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60fa5f0769_3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0fa5f0769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60fa5f0769_3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0fa5f0769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60fa5f0769_3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0fa5f0769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60fa5f0769_3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0fa5f0769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60fa5f0769_3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0fa5f076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60fa5f0769_3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0fa5f0769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60fa5f0769_3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0fa5f0769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60fa5f0769_3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0fa5f0769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60fa5f0769_3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7593b065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47593b065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0fa5f0769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60fa5f0769_3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0fa5f0769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doing this one because it is a smaller one</a:t>
            </a:r>
            <a:endParaRPr/>
          </a:p>
          <a:p>
            <a:pPr indent="0" lvl="0" marL="0" rtl="0" algn="l">
              <a:spcBef>
                <a:spcPts val="0"/>
              </a:spcBef>
              <a:spcAft>
                <a:spcPts val="0"/>
              </a:spcAft>
              <a:buNone/>
            </a:pPr>
            <a:r>
              <a:t/>
            </a:r>
            <a:endParaRPr/>
          </a:p>
        </p:txBody>
      </p:sp>
      <p:sp>
        <p:nvSpPr>
          <p:cNvPr id="238" name="Google Shape;238;g60fa5f0769_3_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0fa5f0769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60fa5f0769_3_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0fa5f076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60fa5f0769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0fa5f0769_7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0fa5f0769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01f746eb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601f746eb0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0fa5f0769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60fa5f0769_7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0fa5f0769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60fa5f0769_7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0fa5f0769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60fa5f0769_7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75eb831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475eb831a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0fa5f0769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the Excel demo</a:t>
            </a:r>
            <a:endParaRPr/>
          </a:p>
        </p:txBody>
      </p:sp>
      <p:sp>
        <p:nvSpPr>
          <p:cNvPr id="295" name="Google Shape;295;g60fa5f0769_7_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0fa5f0769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the Excel demo</a:t>
            </a:r>
            <a:endParaRPr/>
          </a:p>
        </p:txBody>
      </p:sp>
      <p:sp>
        <p:nvSpPr>
          <p:cNvPr id="304" name="Google Shape;304;g60fa5f0769_7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0fa5f0769_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60fa5f0769_7_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0fa5f0769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60fa5f0769_1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0fa5f0769_1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0fa5f0769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02a670a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602a670aa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01f746eb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601f746eb0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0fa5f0769_1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60fa5f0769_1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0fa5f0769_1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60fa5f0769_1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0fa5f0769_1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355" name="Google Shape;355;g60fa5f0769_1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0fa5f0769_1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364" name="Google Shape;364;g60fa5f0769_1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0fa5f0769_1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60fa5f0769_11_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0fa5f0769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60fa5f0769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60fa5f0769_15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0fa5f0769_1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0fa5f0769_1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60fa5f0769_15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0fa5f0769_1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60fa5f0769_15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0fa5f0769_1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60fa5f0769_15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01f746e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601f746eb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60fa5f0769_1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417" name="Google Shape;417;g60fa5f0769_15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60fa5f0769_1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426" name="Google Shape;426;g60fa5f0769_15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0fa5f0769_15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0fa5f0769_1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60fa5f0769_1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60fa5f0769_15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0fa5f0769_1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60fa5f0769_15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0fa5f0769_1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60fa5f0769_15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0fa5f0769_1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60fa5f0769_15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0fa5f0769_1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60fa5f0769_15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60fa5f0769_1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60fa5f0769_15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0fa5f0769_15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482" name="Google Shape;482;g60fa5f0769_15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01f746eb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601f746eb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0fa5f0769_15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491" name="Google Shape;491;g60fa5f0769_15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602a670a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602a670aa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0fa5f0769_1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60fa5f0769_15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0fa5f0769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60fa5f0769_1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60fa5f0769_19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60fa5f0769_1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60fa5f0769_1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60fa5f0769_19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60fa5f0769_1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60fa5f0769_19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60fa5f0769_1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60fa5f0769_19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60fa5f0769_19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60fa5f0769_19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60fa5f0769_1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559" name="Google Shape;559;g60fa5f0769_19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278f6dbc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6278f6dbc9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60fa5f0769_19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568" name="Google Shape;568;g60fa5f0769_19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60fa5f0769_19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0fa5f0769_19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60fa5f0769_19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60fa5f0769_19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60fa5f0769_19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60fa5f0769_19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60fa5f0769_19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594" name="Google Shape;594;g60fa5f0769_19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60fa5f0769_19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603" name="Google Shape;603;g60fa5f0769_19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60fa5f0769_19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0fa5f0769_19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60fa5f0769_19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60fa5f0769_19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60fa5f0769_19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60fa5f0769_19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60fa5f0769_19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60fa5f0769_19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01f746eb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601f746eb0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60fa5f0769_19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635" name="Google Shape;635;g60fa5f0769_19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60fa5f0769_19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644" name="Google Shape;644;g60fa5f0769_19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60fa5f0769_19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60fa5f0769_19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60fa5f0769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60fa5f0769_2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60fa5f0769_2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60fa5f0769_2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60fa5f0769_2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60fa5f0769_2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60fa5f0769_2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60fa5f0769_2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60fa5f0769_2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691" name="Google Shape;691;g60fa5f0769_23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60fa5f0769_2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will give you a little more time so you can navigate what is going on here. </a:t>
            </a:r>
            <a:endParaRPr/>
          </a:p>
        </p:txBody>
      </p:sp>
      <p:sp>
        <p:nvSpPr>
          <p:cNvPr id="700" name="Google Shape;700;g60fa5f0769_23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60fa5f0769_2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60fa5f0769_23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01f746eb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601f746eb0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60fa5f0769_2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60fa5f0769_23_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60fa5f0769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60fa5f0769_2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60fa5f0769_27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60fa5f0769_2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60fa5f0769_2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60fa5f0769_27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60fa5f0769_2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60fa5f0769_27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60fa5f0769_2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60fa5f0769_27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60fa5f0769_2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Requires sos package</a:t>
            </a:r>
            <a:endParaRPr/>
          </a:p>
        </p:txBody>
      </p:sp>
      <p:sp>
        <p:nvSpPr>
          <p:cNvPr id="759" name="Google Shape;759;g60fa5f0769_27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60fa5f0769_2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Requires sos package</a:t>
            </a:r>
            <a:endParaRPr/>
          </a:p>
        </p:txBody>
      </p:sp>
      <p:sp>
        <p:nvSpPr>
          <p:cNvPr id="765" name="Google Shape;765;g60fa5f0769_27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60fa5f0769_27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60fa5f0769_27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60fa5f0769_2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60fa5f0769_27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jpg"/><Relationship Id="rId3" Type="http://schemas.openxmlformats.org/officeDocument/2006/relationships/slideLayout" Target="../slideLayouts/slideLayout1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8464122" y="4493182"/>
            <a:ext cx="417164" cy="337195"/>
          </a:xfrm>
          <a:prstGeom prst="rect">
            <a:avLst/>
          </a:prstGeom>
          <a:noFill/>
          <a:ln>
            <a:noFill/>
          </a:ln>
        </p:spPr>
      </p:pic>
      <p:pic>
        <p:nvPicPr>
          <p:cNvPr descr="Master_slide_bg_gradient_red_bar.jpg" id="52" name="Google Shape;52;p13"/>
          <p:cNvPicPr preferRelativeResize="0"/>
          <p:nvPr/>
        </p:nvPicPr>
        <p:blipFill rotWithShape="1">
          <a:blip r:embed="rId2">
            <a:alphaModFix/>
          </a:blip>
          <a:srcRect b="0" l="0" r="0" t="0"/>
          <a:stretch/>
        </p:blipFill>
        <p:spPr>
          <a:xfrm>
            <a:off x="397381" y="254004"/>
            <a:ext cx="1434213" cy="4571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2.jp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hyperlink" Target="https://learning.oreilly.com/library/view/r-cookbook-2nd/9781492040675/" TargetMode="External"/><Relationship Id="rId4" Type="http://schemas.openxmlformats.org/officeDocument/2006/relationships/image" Target="../media/image4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hyperlink" Target="https://georgejmount.com" TargetMode="External"/><Relationship Id="rId4" Type="http://schemas.openxmlformats.org/officeDocument/2006/relationships/hyperlink" Target="https://twitter.com/gjmount" TargetMode="External"/><Relationship Id="rId5" Type="http://schemas.openxmlformats.org/officeDocument/2006/relationships/hyperlink" Target="http://github.com/summerofgeorge/"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4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cran.r-project.org/web/views/" TargetMode="Externa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28.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28.png"/><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37.png"/><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37.png"/><Relationship Id="rId4"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43.png"/><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47.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53.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hyperlink" Target="http://search.r-project.org" TargetMode="External"/><Relationship Id="rId4" Type="http://schemas.openxmlformats.org/officeDocument/2006/relationships/image" Target="../media/image46.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hyperlink" Target="http://search.r-project.org" TargetMode="External"/><Relationship Id="rId4" Type="http://schemas.openxmlformats.org/officeDocument/2006/relationships/image" Target="../media/image51.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hyperlink" Target="https://rseek.org" TargetMode="External"/><Relationship Id="rId4" Type="http://schemas.openxmlformats.org/officeDocument/2006/relationships/image" Target="../media/image50.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hyperlink" Target="https://learning.oreilly.com/library/view/r-for-data/9781491910382/" TargetMode="Externa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59" name="Google Shape;59;p15"/>
          <p:cNvSpPr txBox="1"/>
          <p:nvPr/>
        </p:nvSpPr>
        <p:spPr>
          <a:xfrm>
            <a:off x="398625" y="1025425"/>
            <a:ext cx="10299300" cy="46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2400"/>
              <a:t>George Mount, Data Analyst &amp; Educator at Stringfest Analytics</a:t>
            </a:r>
            <a:endParaRPr sz="2400"/>
          </a:p>
          <a:p>
            <a:pPr indent="0" lvl="0" marL="0" marR="0" rtl="0" algn="l">
              <a:lnSpc>
                <a:spcPct val="100000"/>
              </a:lnSpc>
              <a:spcBef>
                <a:spcPts val="0"/>
              </a:spcBef>
              <a:spcAft>
                <a:spcPts val="0"/>
              </a:spcAft>
              <a:buNone/>
            </a:pPr>
            <a:r>
              <a:t/>
            </a:r>
            <a:endParaRPr sz="2400">
              <a:solidFill>
                <a:srgbClr val="595959"/>
              </a:solidFill>
            </a:endParaRPr>
          </a:p>
          <a:p>
            <a:pPr indent="0" lvl="0" marL="0" marR="0" rtl="0" algn="l">
              <a:lnSpc>
                <a:spcPct val="100000"/>
              </a:lnSpc>
              <a:spcBef>
                <a:spcPts val="0"/>
              </a:spcBef>
              <a:spcAft>
                <a:spcPts val="0"/>
              </a:spcAft>
              <a:buNone/>
            </a:pPr>
            <a:r>
              <a:t/>
            </a:r>
            <a:endParaRPr sz="2400">
              <a:solidFill>
                <a:srgbClr val="595959"/>
              </a:solidFill>
            </a:endParaRPr>
          </a:p>
        </p:txBody>
      </p:sp>
      <p:sp>
        <p:nvSpPr>
          <p:cNvPr id="60" name="Google Shape;60;p1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4000"/>
              <a:t>Introduction</a:t>
            </a:r>
            <a:endParaRPr/>
          </a:p>
        </p:txBody>
      </p:sp>
      <p:pic>
        <p:nvPicPr>
          <p:cNvPr id="61" name="Google Shape;61;p15"/>
          <p:cNvPicPr preferRelativeResize="0"/>
          <p:nvPr/>
        </p:nvPicPr>
        <p:blipFill rotWithShape="1">
          <a:blip r:embed="rId4">
            <a:alphaModFix/>
          </a:blip>
          <a:srcRect b="0" l="16666" r="16666" t="0"/>
          <a:stretch/>
        </p:blipFill>
        <p:spPr>
          <a:xfrm>
            <a:off x="5809957" y="1944388"/>
            <a:ext cx="3584700" cy="3584700"/>
          </a:xfrm>
          <a:prstGeom prst="ellipse">
            <a:avLst/>
          </a:prstGeom>
          <a:noFill/>
          <a:ln>
            <a:noFill/>
          </a:ln>
        </p:spPr>
      </p:pic>
      <p:pic>
        <p:nvPicPr>
          <p:cNvPr id="62" name="Google Shape;62;p15"/>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
        <p:nvSpPr>
          <p:cNvPr id="63" name="Google Shape;63;p15"/>
          <p:cNvSpPr txBox="1"/>
          <p:nvPr/>
        </p:nvSpPr>
        <p:spPr>
          <a:xfrm>
            <a:off x="257775" y="1652200"/>
            <a:ext cx="4990500" cy="3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95959"/>
                </a:solidFill>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George blogs about data, innovation, and career development at georgejmount.com. He holds a master’s degree in information systems with a certificate of achievement in quantitative methods from Case Western Reserve University.</a:t>
            </a:r>
            <a:endParaRPr sz="1600">
              <a:solidFill>
                <a:srgbClr val="595959"/>
              </a:solidFill>
            </a:endParaRPr>
          </a:p>
          <a:p>
            <a:pPr indent="0" lvl="0" marL="0" rtl="0" algn="l">
              <a:spcBef>
                <a:spcPts val="0"/>
              </a:spcBef>
              <a:spcAft>
                <a:spcPts val="0"/>
              </a:spcAft>
              <a:buNone/>
            </a:pPr>
            <a:r>
              <a:t/>
            </a:r>
            <a:endParaRPr sz="1600"/>
          </a:p>
        </p:txBody>
      </p:sp>
      <p:pic>
        <p:nvPicPr>
          <p:cNvPr id="64" name="Google Shape;64;p15"/>
          <p:cNvPicPr preferRelativeResize="0"/>
          <p:nvPr/>
        </p:nvPicPr>
        <p:blipFill rotWithShape="1">
          <a:blip r:embed="rId4">
            <a:alphaModFix/>
          </a:blip>
          <a:srcRect b="0" l="16666" r="16666" t="0"/>
          <a:stretch/>
        </p:blipFill>
        <p:spPr>
          <a:xfrm>
            <a:off x="5809957" y="1944388"/>
            <a:ext cx="3584700" cy="3584700"/>
          </a:xfrm>
          <a:prstGeom prst="ellipse">
            <a:avLst/>
          </a:prstGeom>
          <a:noFill/>
          <a:ln>
            <a:noFill/>
          </a:ln>
        </p:spPr>
      </p:pic>
      <p:pic>
        <p:nvPicPr>
          <p:cNvPr id="65" name="Google Shape;65;p15"/>
          <p:cNvPicPr preferRelativeResize="0"/>
          <p:nvPr/>
        </p:nvPicPr>
        <p:blipFill>
          <a:blip r:embed="rId5">
            <a:alphaModFix/>
          </a:blip>
          <a:stretch>
            <a:fillRect/>
          </a:stretch>
        </p:blipFill>
        <p:spPr>
          <a:xfrm>
            <a:off x="5179950" y="4489700"/>
            <a:ext cx="1025477" cy="75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Augment your Excel skills</a:t>
            </a:r>
            <a:endParaRPr b="1" i="0" sz="2600" u="none" cap="none" strike="noStrike">
              <a:solidFill>
                <a:srgbClr val="000000"/>
              </a:solidFill>
              <a:latin typeface="Arial"/>
              <a:ea typeface="Arial"/>
              <a:cs typeface="Arial"/>
              <a:sym typeface="Arial"/>
            </a:endParaRPr>
          </a:p>
        </p:txBody>
      </p:sp>
      <p:sp>
        <p:nvSpPr>
          <p:cNvPr id="123" name="Google Shape;123;p24"/>
          <p:cNvSpPr txBox="1"/>
          <p:nvPr/>
        </p:nvSpPr>
        <p:spPr>
          <a:xfrm>
            <a:off x="398624" y="1310175"/>
            <a:ext cx="758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 sz="2400">
                <a:solidFill>
                  <a:srgbClr val="505050"/>
                </a:solidFill>
              </a:rPr>
              <a:t>R’s powerful universe of open-source packages and tools</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The R equivalent of common Excel tasks such as PivotTables, sorting and filtering</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Where R can augment and automate common data preparation and manipulation tasks often done in Excel</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The role of vectors, objects, and functions in R</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4"/>
          <p:cNvSpPr txBox="1"/>
          <p:nvPr/>
        </p:nvSpPr>
        <p:spPr>
          <a:xfrm>
            <a:off x="398625" y="438912"/>
            <a:ext cx="8190600" cy="1239900"/>
          </a:xfrm>
          <a:prstGeom prst="rect">
            <a:avLst/>
          </a:prstGeom>
          <a:noFill/>
          <a:ln>
            <a:noFill/>
          </a:ln>
        </p:spPr>
        <p:txBody>
          <a:bodyPr anchorCtr="0" anchor="b" bIns="45700" lIns="0" spcFirstLastPara="1" rIns="91425" wrap="square" tIns="45700">
            <a:noAutofit/>
          </a:bodyPr>
          <a:lstStyle/>
          <a:p>
            <a:pPr indent="0" lvl="0" marL="0" marR="0" rtl="0" algn="l">
              <a:lnSpc>
                <a:spcPct val="90000"/>
              </a:lnSpc>
              <a:spcBef>
                <a:spcPts val="0"/>
              </a:spcBef>
              <a:spcAft>
                <a:spcPts val="0"/>
              </a:spcAft>
              <a:buClr>
                <a:srgbClr val="000000"/>
              </a:buClr>
              <a:buSzPts val="4000"/>
              <a:buFont typeface="Arial"/>
              <a:buNone/>
            </a:pPr>
            <a:r>
              <a:t/>
            </a:r>
            <a:endParaRPr b="1" sz="4000"/>
          </a:p>
          <a:p>
            <a:pPr indent="0" lvl="0" marL="0" marR="0" rtl="0" algn="l">
              <a:lnSpc>
                <a:spcPct val="90000"/>
              </a:lnSpc>
              <a:spcBef>
                <a:spcPts val="0"/>
              </a:spcBef>
              <a:spcAft>
                <a:spcPts val="0"/>
              </a:spcAft>
              <a:buClr>
                <a:srgbClr val="000000"/>
              </a:buClr>
              <a:buSzPts val="4000"/>
              <a:buFont typeface="Arial"/>
              <a:buNone/>
            </a:pPr>
            <a:r>
              <a:rPr b="1" i="1" lang="en" sz="4000"/>
              <a:t>R Cookbook, </a:t>
            </a:r>
            <a:r>
              <a:rPr b="1" lang="en" sz="4000"/>
              <a:t>2nd Edition</a:t>
            </a:r>
            <a:endParaRPr b="1" sz="4000"/>
          </a:p>
          <a:p>
            <a:pPr indent="0" lvl="0" marL="0" marR="0" rtl="0" algn="l">
              <a:lnSpc>
                <a:spcPct val="90000"/>
              </a:lnSpc>
              <a:spcBef>
                <a:spcPts val="0"/>
              </a:spcBef>
              <a:spcAft>
                <a:spcPts val="0"/>
              </a:spcAft>
              <a:buClr>
                <a:srgbClr val="000000"/>
              </a:buClr>
              <a:buSzPts val="4000"/>
              <a:buFont typeface="Arial"/>
              <a:buNone/>
            </a:pPr>
            <a:r>
              <a:rPr b="1" lang="en" sz="4000"/>
              <a:t>by Anthony Molinaro</a:t>
            </a:r>
            <a:endParaRPr b="1" sz="4000"/>
          </a:p>
        </p:txBody>
      </p:sp>
      <p:sp>
        <p:nvSpPr>
          <p:cNvPr id="788" name="Google Shape;788;p114"/>
          <p:cNvSpPr txBox="1"/>
          <p:nvPr/>
        </p:nvSpPr>
        <p:spPr>
          <a:xfrm>
            <a:off x="472800" y="1842025"/>
            <a:ext cx="4591800" cy="3113100"/>
          </a:xfrm>
          <a:prstGeom prst="rect">
            <a:avLst/>
          </a:prstGeom>
          <a:noFill/>
          <a:ln>
            <a:noFill/>
          </a:ln>
        </p:spPr>
        <p:txBody>
          <a:bodyPr anchorCtr="0" anchor="t" bIns="45700" lIns="0" spcFirstLastPara="1" rIns="91425" wrap="square" tIns="45700">
            <a:noAutofit/>
          </a:bodyPr>
          <a:lstStyle/>
          <a:p>
            <a:pPr indent="-276860" lvl="0" marL="274320" marR="0" rtl="0" algn="l">
              <a:lnSpc>
                <a:spcPct val="100000"/>
              </a:lnSpc>
              <a:spcBef>
                <a:spcPts val="0"/>
              </a:spcBef>
              <a:spcAft>
                <a:spcPts val="0"/>
              </a:spcAft>
              <a:buClr>
                <a:srgbClr val="D3002D"/>
              </a:buClr>
              <a:buSzPts val="2200"/>
              <a:buFont typeface="Arial"/>
              <a:buChar char="•"/>
            </a:pPr>
            <a:r>
              <a:rPr lang="en" sz="2200">
                <a:solidFill>
                  <a:srgbClr val="595959"/>
                </a:solidFill>
              </a:rPr>
              <a:t>On O’Reilly Learning at </a:t>
            </a:r>
            <a:r>
              <a:rPr lang="en" sz="2200" u="sng">
                <a:solidFill>
                  <a:schemeClr val="hlink"/>
                </a:solidFill>
                <a:hlinkClick r:id="rId3"/>
              </a:rPr>
              <a:t>https://learning.oreilly.com/library/view/r-cookbook-2nd/9781492040675/</a:t>
            </a:r>
            <a:endParaRPr sz="2200">
              <a:solidFill>
                <a:srgbClr val="595959"/>
              </a:solidFill>
            </a:endParaRPr>
          </a:p>
          <a:p>
            <a:pPr indent="0" lvl="0" marL="0" marR="0" rtl="0" algn="l">
              <a:lnSpc>
                <a:spcPct val="100000"/>
              </a:lnSpc>
              <a:spcBef>
                <a:spcPts val="0"/>
              </a:spcBef>
              <a:spcAft>
                <a:spcPts val="0"/>
              </a:spcAft>
              <a:buNone/>
            </a:pPr>
            <a:r>
              <a:t/>
            </a:r>
            <a:endParaRPr sz="2200">
              <a:solidFill>
                <a:srgbClr val="595959"/>
              </a:solidFill>
            </a:endParaRPr>
          </a:p>
        </p:txBody>
      </p:sp>
      <p:pic>
        <p:nvPicPr>
          <p:cNvPr id="789" name="Google Shape;789;p114"/>
          <p:cNvPicPr preferRelativeResize="0"/>
          <p:nvPr/>
        </p:nvPicPr>
        <p:blipFill>
          <a:blip r:embed="rId4">
            <a:alphaModFix/>
          </a:blip>
          <a:stretch>
            <a:fillRect/>
          </a:stretch>
        </p:blipFill>
        <p:spPr>
          <a:xfrm>
            <a:off x="5718600" y="1419150"/>
            <a:ext cx="2560900" cy="33599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5"/>
          <p:cNvSpPr txBox="1"/>
          <p:nvPr/>
        </p:nvSpPr>
        <p:spPr>
          <a:xfrm>
            <a:off x="398625" y="1173700"/>
            <a:ext cx="8190600" cy="3655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t/>
            </a:r>
            <a:endParaRPr/>
          </a:p>
          <a:p>
            <a:pPr indent="-276860" lvl="1" marL="621792" marR="0" rtl="0" algn="l">
              <a:spcBef>
                <a:spcPts val="0"/>
              </a:spcBef>
              <a:spcAft>
                <a:spcPts val="0"/>
              </a:spcAft>
              <a:buClr>
                <a:srgbClr val="D3002D"/>
              </a:buClr>
              <a:buSzPts val="2200"/>
              <a:buFont typeface="Arial"/>
              <a:buChar char="•"/>
            </a:pPr>
            <a:r>
              <a:rPr lang="en" sz="2200" u="sng">
                <a:solidFill>
                  <a:schemeClr val="hlink"/>
                </a:solidFill>
                <a:hlinkClick r:id="rId3"/>
              </a:rPr>
              <a:t>georgejmount.com</a:t>
            </a:r>
            <a:endParaRPr sz="2200">
              <a:solidFill>
                <a:srgbClr val="595959"/>
              </a:solidFill>
            </a:endParaRPr>
          </a:p>
          <a:p>
            <a:pPr indent="-276860" lvl="1" marL="621792" marR="0" rtl="0" algn="l">
              <a:spcBef>
                <a:spcPts val="0"/>
              </a:spcBef>
              <a:spcAft>
                <a:spcPts val="0"/>
              </a:spcAft>
              <a:buClr>
                <a:srgbClr val="D3002D"/>
              </a:buClr>
              <a:buSzPts val="2200"/>
              <a:buFont typeface="Arial"/>
              <a:buChar char="•"/>
            </a:pPr>
            <a:r>
              <a:rPr lang="en" sz="2200" u="sng">
                <a:solidFill>
                  <a:schemeClr val="hlink"/>
                </a:solidFill>
                <a:hlinkClick r:id="rId4"/>
              </a:rPr>
              <a:t>@gjmount</a:t>
            </a:r>
            <a:endParaRPr sz="2200">
              <a:solidFill>
                <a:srgbClr val="595959"/>
              </a:solidFill>
            </a:endParaRPr>
          </a:p>
          <a:p>
            <a:pPr indent="-276860" lvl="1" marL="621792" marR="0" rtl="0" algn="l">
              <a:spcBef>
                <a:spcPts val="0"/>
              </a:spcBef>
              <a:spcAft>
                <a:spcPts val="0"/>
              </a:spcAft>
              <a:buClr>
                <a:srgbClr val="595959"/>
              </a:buClr>
              <a:buSzPts val="2200"/>
              <a:buChar char="•"/>
            </a:pPr>
            <a:r>
              <a:rPr lang="en" sz="2200" u="sng">
                <a:solidFill>
                  <a:schemeClr val="hlink"/>
                </a:solidFill>
                <a:hlinkClick r:id="rId5"/>
              </a:rPr>
              <a:t>github.com/summerofgeorge</a:t>
            </a:r>
            <a:endParaRPr sz="2200">
              <a:solidFill>
                <a:srgbClr val="595959"/>
              </a:solidFill>
            </a:endParaRPr>
          </a:p>
        </p:txBody>
      </p:sp>
      <p:sp>
        <p:nvSpPr>
          <p:cNvPr id="795" name="Google Shape;795;p11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4000"/>
              <a:t>Find me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16"/>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116"/>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802" name="Google Shape;802;p116"/>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803" name="Google Shape;803;p116"/>
          <p:cNvSpPr txBox="1"/>
          <p:nvPr/>
        </p:nvSpPr>
        <p:spPr>
          <a:xfrm>
            <a:off x="153448" y="1224263"/>
            <a:ext cx="4540800" cy="498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 sz="3000">
                <a:solidFill>
                  <a:srgbClr val="3F3F3F"/>
                </a:solidFill>
              </a:rPr>
              <a:t>Thank you</a:t>
            </a:r>
            <a:endParaRPr sz="3000">
              <a:solidFill>
                <a:srgbClr val="3F3F3F"/>
              </a:solidFill>
            </a:endParaRPr>
          </a:p>
          <a:p>
            <a:pPr indent="0" lvl="0" marL="0" marR="0" rtl="0" algn="l">
              <a:lnSpc>
                <a:spcPct val="90000"/>
              </a:lnSpc>
              <a:spcBef>
                <a:spcPts val="0"/>
              </a:spcBef>
              <a:spcAft>
                <a:spcPts val="0"/>
              </a:spcAft>
              <a:buClr>
                <a:srgbClr val="3F3F3F"/>
              </a:buClr>
              <a:buSzPts val="1800"/>
              <a:buFont typeface="Arial"/>
              <a:buNone/>
            </a:pPr>
            <a:r>
              <a:t/>
            </a:r>
            <a:endParaRPr sz="2400">
              <a:solidFill>
                <a:srgbClr val="3F3F3F"/>
              </a:solidFill>
            </a:endParaRPr>
          </a:p>
        </p:txBody>
      </p:sp>
      <p:sp>
        <p:nvSpPr>
          <p:cNvPr id="804" name="Google Shape;804;p116"/>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5"/>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R and Excel for Business Analytics</a:t>
            </a:r>
            <a:endParaRPr b="1" sz="4000">
              <a:solidFill>
                <a:srgbClr val="FFFFFF"/>
              </a:solidFill>
            </a:endParaRPr>
          </a:p>
        </p:txBody>
      </p:sp>
      <p:sp>
        <p:nvSpPr>
          <p:cNvPr id="130" name="Google Shape;130;p25"/>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What is R and when would you use it?</a:t>
            </a:r>
            <a:endParaRPr b="1" i="0" sz="2600" u="none" cap="none" strike="noStrike">
              <a:solidFill>
                <a:srgbClr val="000000"/>
              </a:solidFill>
              <a:latin typeface="Arial"/>
              <a:ea typeface="Arial"/>
              <a:cs typeface="Arial"/>
              <a:sym typeface="Arial"/>
            </a:endParaRPr>
          </a:p>
        </p:txBody>
      </p:sp>
      <p:sp>
        <p:nvSpPr>
          <p:cNvPr id="136" name="Google Shape;136;p26"/>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 sz="2600">
                <a:solidFill>
                  <a:srgbClr val="595959"/>
                </a:solidFill>
              </a:rPr>
              <a:t>R is...</a:t>
            </a:r>
            <a:endParaRPr b="1" i="0" sz="2600" u="none" cap="none" strike="noStrike">
              <a:solidFill>
                <a:srgbClr val="595959"/>
              </a:solidFill>
              <a:latin typeface="Arial"/>
              <a:ea typeface="Arial"/>
              <a:cs typeface="Arial"/>
              <a:sym typeface="Arial"/>
            </a:endParaRPr>
          </a:p>
        </p:txBody>
      </p:sp>
      <p:sp>
        <p:nvSpPr>
          <p:cNvPr id="137" name="Google Shape;137;p26"/>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programming language</a:t>
            </a:r>
            <a:endParaRPr sz="20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What is R and when would you use it?</a:t>
            </a:r>
            <a:endParaRPr b="1" i="0" sz="2600" u="none" cap="none" strike="noStrike">
              <a:solidFill>
                <a:srgbClr val="000000"/>
              </a:solidFill>
              <a:latin typeface="Arial"/>
              <a:ea typeface="Arial"/>
              <a:cs typeface="Arial"/>
              <a:sym typeface="Arial"/>
            </a:endParaRPr>
          </a:p>
        </p:txBody>
      </p:sp>
      <p:sp>
        <p:nvSpPr>
          <p:cNvPr id="143" name="Google Shape;143;p27"/>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 sz="2600">
                <a:solidFill>
                  <a:srgbClr val="595959"/>
                </a:solidFill>
              </a:rPr>
              <a:t>R is...</a:t>
            </a:r>
            <a:endParaRPr b="1" i="0" sz="2600" u="none" cap="none" strike="noStrike">
              <a:solidFill>
                <a:srgbClr val="595959"/>
              </a:solidFill>
              <a:latin typeface="Arial"/>
              <a:ea typeface="Arial"/>
              <a:cs typeface="Arial"/>
              <a:sym typeface="Arial"/>
            </a:endParaRPr>
          </a:p>
        </p:txBody>
      </p:sp>
      <p:sp>
        <p:nvSpPr>
          <p:cNvPr id="144" name="Google Shape;144;p27"/>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programming language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statistical package</a:t>
            </a:r>
            <a:endParaRPr sz="2000">
              <a:solidFill>
                <a:srgbClr val="59595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What is R and when would you use it?</a:t>
            </a:r>
            <a:endParaRPr b="1" i="0" sz="2600" u="none" cap="none" strike="noStrike">
              <a:solidFill>
                <a:srgbClr val="000000"/>
              </a:solidFill>
              <a:latin typeface="Arial"/>
              <a:ea typeface="Arial"/>
              <a:cs typeface="Arial"/>
              <a:sym typeface="Arial"/>
            </a:endParaRPr>
          </a:p>
        </p:txBody>
      </p:sp>
      <p:sp>
        <p:nvSpPr>
          <p:cNvPr id="150" name="Google Shape;150;p28"/>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 sz="2600">
                <a:solidFill>
                  <a:srgbClr val="595959"/>
                </a:solidFill>
              </a:rPr>
              <a:t>R is...</a:t>
            </a:r>
            <a:endParaRPr b="1" i="0" sz="2600" u="none" cap="none" strike="noStrike">
              <a:solidFill>
                <a:srgbClr val="595959"/>
              </a:solidFill>
              <a:latin typeface="Arial"/>
              <a:ea typeface="Arial"/>
              <a:cs typeface="Arial"/>
              <a:sym typeface="Arial"/>
            </a:endParaRPr>
          </a:p>
        </p:txBody>
      </p:sp>
      <p:sp>
        <p:nvSpPr>
          <p:cNvPr id="151" name="Google Shape;151;p28"/>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programming language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statistical package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Open-source</a:t>
            </a:r>
            <a:endParaRPr sz="2000">
              <a:solidFill>
                <a:srgbClr val="59595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What is R and when would you use it?</a:t>
            </a:r>
            <a:endParaRPr b="1" i="0" sz="2600" u="none" cap="none" strike="noStrike">
              <a:solidFill>
                <a:srgbClr val="000000"/>
              </a:solidFill>
              <a:latin typeface="Arial"/>
              <a:ea typeface="Arial"/>
              <a:cs typeface="Arial"/>
              <a:sym typeface="Arial"/>
            </a:endParaRPr>
          </a:p>
        </p:txBody>
      </p:sp>
      <p:sp>
        <p:nvSpPr>
          <p:cNvPr id="157" name="Google Shape;157;p29"/>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 sz="2600">
                <a:solidFill>
                  <a:srgbClr val="595959"/>
                </a:solidFill>
              </a:rPr>
              <a:t>R is...</a:t>
            </a:r>
            <a:endParaRPr b="1" i="0" sz="2600" u="none" cap="none" strike="noStrike">
              <a:solidFill>
                <a:srgbClr val="595959"/>
              </a:solidFill>
              <a:latin typeface="Arial"/>
              <a:ea typeface="Arial"/>
              <a:cs typeface="Arial"/>
              <a:sym typeface="Arial"/>
            </a:endParaRPr>
          </a:p>
        </p:txBody>
      </p:sp>
      <p:sp>
        <p:nvSpPr>
          <p:cNvPr id="158" name="Google Shape;158;p29"/>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programming language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statistical package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Open-source</a:t>
            </a:r>
            <a:endParaRPr sz="2000">
              <a:solidFill>
                <a:srgbClr val="595959"/>
              </a:solidFill>
            </a:endParaRPr>
          </a:p>
        </p:txBody>
      </p:sp>
      <p:sp>
        <p:nvSpPr>
          <p:cNvPr id="159" name="Google Shape;159;p29"/>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rPr b="1" lang="en" sz="2600">
                <a:solidFill>
                  <a:srgbClr val="595959"/>
                </a:solidFill>
              </a:rPr>
              <a:t>R is not...</a:t>
            </a:r>
            <a:endParaRPr/>
          </a:p>
        </p:txBody>
      </p:sp>
      <p:sp>
        <p:nvSpPr>
          <p:cNvPr id="160" name="Google Shape;160;p29"/>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 sz="2000">
                <a:solidFill>
                  <a:srgbClr val="595959"/>
                </a:solidFill>
              </a:rPr>
              <a:t>A spreadsheet</a:t>
            </a:r>
            <a:endParaRPr sz="20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What is R and when would you use it?</a:t>
            </a:r>
            <a:endParaRPr b="1" i="0" sz="2600" u="none" cap="none" strike="noStrike">
              <a:solidFill>
                <a:srgbClr val="000000"/>
              </a:solidFill>
              <a:latin typeface="Arial"/>
              <a:ea typeface="Arial"/>
              <a:cs typeface="Arial"/>
              <a:sym typeface="Arial"/>
            </a:endParaRPr>
          </a:p>
        </p:txBody>
      </p:sp>
      <p:sp>
        <p:nvSpPr>
          <p:cNvPr id="166" name="Google Shape;166;p30"/>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 sz="2600">
                <a:solidFill>
                  <a:srgbClr val="595959"/>
                </a:solidFill>
              </a:rPr>
              <a:t>R is...</a:t>
            </a:r>
            <a:endParaRPr b="1" i="0" sz="2600" u="none" cap="none" strike="noStrike">
              <a:solidFill>
                <a:srgbClr val="595959"/>
              </a:solidFill>
              <a:latin typeface="Arial"/>
              <a:ea typeface="Arial"/>
              <a:cs typeface="Arial"/>
              <a:sym typeface="Arial"/>
            </a:endParaRPr>
          </a:p>
        </p:txBody>
      </p:sp>
      <p:sp>
        <p:nvSpPr>
          <p:cNvPr id="167" name="Google Shape;167;p30"/>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programming language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statistical package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Open-source</a:t>
            </a:r>
            <a:endParaRPr sz="2000">
              <a:solidFill>
                <a:srgbClr val="595959"/>
              </a:solidFill>
            </a:endParaRPr>
          </a:p>
        </p:txBody>
      </p:sp>
      <p:sp>
        <p:nvSpPr>
          <p:cNvPr id="168" name="Google Shape;168;p30"/>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rPr b="1" lang="en" sz="2600">
                <a:solidFill>
                  <a:srgbClr val="595959"/>
                </a:solidFill>
              </a:rPr>
              <a:t>R is not...</a:t>
            </a:r>
            <a:endParaRPr/>
          </a:p>
        </p:txBody>
      </p:sp>
      <p:sp>
        <p:nvSpPr>
          <p:cNvPr id="169" name="Google Shape;169;p30"/>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 sz="2000">
                <a:solidFill>
                  <a:srgbClr val="595959"/>
                </a:solidFill>
              </a:rPr>
              <a:t>A spreadsheet</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database</a:t>
            </a:r>
            <a:endParaRPr sz="2000">
              <a:solidFill>
                <a:srgbClr val="59595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What is R and when would you use it?</a:t>
            </a:r>
            <a:endParaRPr b="1" i="0" sz="2600" u="none" cap="none" strike="noStrike">
              <a:solidFill>
                <a:srgbClr val="000000"/>
              </a:solidFill>
              <a:latin typeface="Arial"/>
              <a:ea typeface="Arial"/>
              <a:cs typeface="Arial"/>
              <a:sym typeface="Arial"/>
            </a:endParaRPr>
          </a:p>
        </p:txBody>
      </p:sp>
      <p:sp>
        <p:nvSpPr>
          <p:cNvPr id="175" name="Google Shape;175;p31"/>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 sz="2600">
                <a:solidFill>
                  <a:srgbClr val="595959"/>
                </a:solidFill>
              </a:rPr>
              <a:t>R is...</a:t>
            </a:r>
            <a:endParaRPr b="1" i="0" sz="2600" u="none" cap="none" strike="noStrike">
              <a:solidFill>
                <a:srgbClr val="595959"/>
              </a:solidFill>
              <a:latin typeface="Arial"/>
              <a:ea typeface="Arial"/>
              <a:cs typeface="Arial"/>
              <a:sym typeface="Arial"/>
            </a:endParaRPr>
          </a:p>
        </p:txBody>
      </p:sp>
      <p:sp>
        <p:nvSpPr>
          <p:cNvPr id="176" name="Google Shape;176;p31"/>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programming language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statistical package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Open-source</a:t>
            </a:r>
            <a:endParaRPr sz="2000">
              <a:solidFill>
                <a:srgbClr val="595959"/>
              </a:solidFill>
            </a:endParaRPr>
          </a:p>
        </p:txBody>
      </p:sp>
      <p:sp>
        <p:nvSpPr>
          <p:cNvPr id="177" name="Google Shape;177;p31"/>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rPr b="1" lang="en" sz="2600">
                <a:solidFill>
                  <a:srgbClr val="595959"/>
                </a:solidFill>
              </a:rPr>
              <a:t>R is not...</a:t>
            </a:r>
            <a:endParaRPr/>
          </a:p>
        </p:txBody>
      </p:sp>
      <p:sp>
        <p:nvSpPr>
          <p:cNvPr id="178" name="Google Shape;178;p31"/>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 sz="2000">
                <a:solidFill>
                  <a:srgbClr val="595959"/>
                </a:solidFill>
              </a:rPr>
              <a:t>A spreadsheet</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A database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 sz="2000">
                <a:solidFill>
                  <a:srgbClr val="595959"/>
                </a:solidFill>
              </a:rPr>
              <a:t>Commercially supported</a:t>
            </a:r>
            <a:endParaRPr sz="20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nvSpPr>
        <p:spPr>
          <a:xfrm>
            <a:off x="398625" y="438912"/>
            <a:ext cx="8190600" cy="12399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2"/>
              </a:buClr>
              <a:buSzPts val="4000"/>
              <a:buFont typeface="Arial"/>
              <a:buNone/>
            </a:pPr>
            <a:r>
              <a:rPr b="1" lang="en" sz="4000">
                <a:solidFill>
                  <a:schemeClr val="dk2"/>
                </a:solidFill>
              </a:rPr>
              <a:t>CRAN: Maintains the “source code..</a:t>
            </a:r>
            <a:endParaRPr/>
          </a:p>
        </p:txBody>
      </p:sp>
      <p:sp>
        <p:nvSpPr>
          <p:cNvPr id="184" name="Google Shape;184;p32"/>
          <p:cNvSpPr txBox="1"/>
          <p:nvPr/>
        </p:nvSpPr>
        <p:spPr>
          <a:xfrm>
            <a:off x="398625" y="1792575"/>
            <a:ext cx="8190600" cy="31131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None/>
            </a:pPr>
            <a:r>
              <a:t/>
            </a:r>
            <a:endParaRPr/>
          </a:p>
        </p:txBody>
      </p:sp>
      <p:pic>
        <p:nvPicPr>
          <p:cNvPr id="185" name="Google Shape;185;p32"/>
          <p:cNvPicPr preferRelativeResize="0"/>
          <p:nvPr/>
        </p:nvPicPr>
        <p:blipFill>
          <a:blip r:embed="rId3">
            <a:alphaModFix/>
          </a:blip>
          <a:stretch>
            <a:fillRect/>
          </a:stretch>
        </p:blipFill>
        <p:spPr>
          <a:xfrm>
            <a:off x="2073859" y="1295525"/>
            <a:ext cx="6680117" cy="3225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nvSpPr>
        <p:spPr>
          <a:xfrm>
            <a:off x="398625" y="1173700"/>
            <a:ext cx="8190600" cy="36558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0"/>
              </a:spcBef>
              <a:spcAft>
                <a:spcPts val="0"/>
              </a:spcAft>
              <a:buNone/>
            </a:pPr>
            <a:r>
              <a:t/>
            </a:r>
            <a:endParaRPr/>
          </a:p>
        </p:txBody>
      </p:sp>
      <p:sp>
        <p:nvSpPr>
          <p:cNvPr id="191" name="Google Shape;191;p3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4000"/>
              <a:t>Which anyone can build on...</a:t>
            </a:r>
            <a:endParaRPr/>
          </a:p>
        </p:txBody>
      </p:sp>
      <p:pic>
        <p:nvPicPr>
          <p:cNvPr id="192" name="Google Shape;192;p33"/>
          <p:cNvPicPr preferRelativeResize="0"/>
          <p:nvPr/>
        </p:nvPicPr>
        <p:blipFill>
          <a:blip r:embed="rId3">
            <a:alphaModFix/>
          </a:blip>
          <a:stretch>
            <a:fillRect/>
          </a:stretch>
        </p:blipFill>
        <p:spPr>
          <a:xfrm>
            <a:off x="954288" y="1025425"/>
            <a:ext cx="6963417" cy="365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6"/>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6"/>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72" name="Google Shape;72;p16"/>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73" name="Google Shape;73;p16"/>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 sz="1800">
                <a:solidFill>
                  <a:srgbClr val="6C6C6C"/>
                </a:solidFill>
              </a:rPr>
              <a:t>R-Powered Excel for Business Analytics</a:t>
            </a:r>
            <a:endParaRPr/>
          </a:p>
        </p:txBody>
      </p:sp>
      <p:sp>
        <p:nvSpPr>
          <p:cNvPr id="74" name="Google Shape;74;p16"/>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 sz="1200" u="none" cap="none" strike="noStrike">
                <a:solidFill>
                  <a:srgbClr val="6C6C6C"/>
                </a:solidFill>
                <a:latin typeface="Arial"/>
                <a:ea typeface="Arial"/>
                <a:cs typeface="Arial"/>
                <a:sym typeface="Arial"/>
              </a:rPr>
              <a:t>Month/Year</a:t>
            </a:r>
            <a:endParaRPr/>
          </a:p>
        </p:txBody>
      </p:sp>
      <p:sp>
        <p:nvSpPr>
          <p:cNvPr id="75" name="Google Shape;75;p16"/>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nvSpPr>
        <p:spPr>
          <a:xfrm>
            <a:off x="398625" y="1173700"/>
            <a:ext cx="8190600" cy="36558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0"/>
              </a:spcBef>
              <a:spcAft>
                <a:spcPts val="0"/>
              </a:spcAft>
              <a:buNone/>
            </a:pPr>
            <a:r>
              <a:t/>
            </a:r>
            <a:endParaRPr/>
          </a:p>
        </p:txBody>
      </p:sp>
      <p:sp>
        <p:nvSpPr>
          <p:cNvPr id="198" name="Google Shape;198;p3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4000"/>
              <a:t>… or contribute packages to.</a:t>
            </a:r>
            <a:endParaRPr/>
          </a:p>
        </p:txBody>
      </p:sp>
      <p:pic>
        <p:nvPicPr>
          <p:cNvPr id="199" name="Google Shape;199;p34"/>
          <p:cNvPicPr preferRelativeResize="0"/>
          <p:nvPr/>
        </p:nvPicPr>
        <p:blipFill>
          <a:blip r:embed="rId3">
            <a:alphaModFix/>
          </a:blip>
          <a:stretch>
            <a:fillRect/>
          </a:stretch>
        </p:blipFill>
        <p:spPr>
          <a:xfrm>
            <a:off x="1737425" y="1120125"/>
            <a:ext cx="4285193" cy="3655800"/>
          </a:xfrm>
          <a:prstGeom prst="rect">
            <a:avLst/>
          </a:prstGeom>
          <a:noFill/>
          <a:ln>
            <a:noFill/>
          </a:ln>
        </p:spPr>
      </p:pic>
      <p:sp>
        <p:nvSpPr>
          <p:cNvPr id="200" name="Google Shape;200;p34"/>
          <p:cNvSpPr txBox="1"/>
          <p:nvPr/>
        </p:nvSpPr>
        <p:spPr>
          <a:xfrm>
            <a:off x="3531650" y="4661300"/>
            <a:ext cx="49530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https://www.r-bloggers.com/the-50-most-used-r-packages/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nvSpPr>
        <p:spPr>
          <a:xfrm>
            <a:off x="398625" y="1173700"/>
            <a:ext cx="8190600" cy="365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2200">
                <a:solidFill>
                  <a:srgbClr val="595959"/>
                </a:solidFill>
              </a:rPr>
              <a:t>1. Install the package</a:t>
            </a:r>
            <a:endParaRPr sz="2200">
              <a:solidFill>
                <a:srgbClr val="595959"/>
              </a:solidFill>
              <a:latin typeface="Consolas"/>
              <a:ea typeface="Consolas"/>
              <a:cs typeface="Consolas"/>
              <a:sym typeface="Consolas"/>
            </a:endParaRPr>
          </a:p>
          <a:p>
            <a:pPr indent="0" lvl="0" marL="0" marR="0" rtl="0" algn="l">
              <a:lnSpc>
                <a:spcPct val="100000"/>
              </a:lnSpc>
              <a:spcBef>
                <a:spcPts val="0"/>
              </a:spcBef>
              <a:spcAft>
                <a:spcPts val="0"/>
              </a:spcAft>
              <a:buNone/>
            </a:pPr>
            <a:r>
              <a:rPr lang="en" sz="2200">
                <a:solidFill>
                  <a:srgbClr val="595959"/>
                </a:solidFill>
              </a:rPr>
              <a:t>2. Load it before use</a:t>
            </a:r>
            <a:endParaRPr sz="2200">
              <a:solidFill>
                <a:srgbClr val="595959"/>
              </a:solidFill>
            </a:endParaRPr>
          </a:p>
          <a:p>
            <a:pPr indent="0" lvl="0" marL="0" marR="0" rtl="0" algn="l">
              <a:lnSpc>
                <a:spcPct val="100000"/>
              </a:lnSpc>
              <a:spcBef>
                <a:spcPts val="0"/>
              </a:spcBef>
              <a:spcAft>
                <a:spcPts val="0"/>
              </a:spcAft>
              <a:buNone/>
            </a:pPr>
            <a:r>
              <a:t/>
            </a:r>
            <a:endParaRPr sz="2200">
              <a:solidFill>
                <a:srgbClr val="595959"/>
              </a:solidFill>
            </a:endParaRPr>
          </a:p>
          <a:p>
            <a:pPr indent="0" lvl="0" marL="0" marR="0" rtl="0" algn="l">
              <a:lnSpc>
                <a:spcPct val="100000"/>
              </a:lnSpc>
              <a:spcBef>
                <a:spcPts val="0"/>
              </a:spcBef>
              <a:spcAft>
                <a:spcPts val="0"/>
              </a:spcAft>
              <a:buNone/>
            </a:pPr>
            <a:r>
              <a:rPr lang="en" sz="2200">
                <a:solidFill>
                  <a:srgbClr val="595959"/>
                </a:solidFill>
              </a:rPr>
              <a:t>Demonstration: </a:t>
            </a:r>
            <a:r>
              <a:rPr lang="en" sz="2200">
                <a:solidFill>
                  <a:srgbClr val="595959"/>
                </a:solidFill>
                <a:latin typeface="Consolas"/>
                <a:ea typeface="Consolas"/>
                <a:cs typeface="Consolas"/>
                <a:sym typeface="Consolas"/>
              </a:rPr>
              <a:t>tidyverse</a:t>
            </a:r>
            <a:endParaRPr sz="2200">
              <a:solidFill>
                <a:srgbClr val="595959"/>
              </a:solidFill>
              <a:latin typeface="Consolas"/>
              <a:ea typeface="Consolas"/>
              <a:cs typeface="Consolas"/>
              <a:sym typeface="Consolas"/>
            </a:endParaRPr>
          </a:p>
          <a:p>
            <a:pPr indent="0" lvl="0" marL="914400" marR="0" rtl="0" algn="l">
              <a:lnSpc>
                <a:spcPct val="100000"/>
              </a:lnSpc>
              <a:spcBef>
                <a:spcPts val="0"/>
              </a:spcBef>
              <a:spcAft>
                <a:spcPts val="0"/>
              </a:spcAft>
              <a:buNone/>
            </a:pPr>
            <a:r>
              <a:t/>
            </a:r>
            <a:endParaRPr sz="2200">
              <a:solidFill>
                <a:srgbClr val="595959"/>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2200">
              <a:solidFill>
                <a:srgbClr val="595959"/>
              </a:solidFill>
              <a:latin typeface="Consolas"/>
              <a:ea typeface="Consolas"/>
              <a:cs typeface="Consolas"/>
              <a:sym typeface="Consolas"/>
            </a:endParaRPr>
          </a:p>
        </p:txBody>
      </p:sp>
      <p:sp>
        <p:nvSpPr>
          <p:cNvPr id="206" name="Google Shape;206;p3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4000"/>
              <a:t>The package two-step</a:t>
            </a:r>
            <a:endParaRPr/>
          </a:p>
        </p:txBody>
      </p:sp>
      <p:pic>
        <p:nvPicPr>
          <p:cNvPr id="207" name="Google Shape;207;p35"/>
          <p:cNvPicPr preferRelativeResize="0"/>
          <p:nvPr/>
        </p:nvPicPr>
        <p:blipFill>
          <a:blip r:embed="rId3">
            <a:alphaModFix/>
          </a:blip>
          <a:stretch>
            <a:fillRect/>
          </a:stretch>
        </p:blipFill>
        <p:spPr>
          <a:xfrm>
            <a:off x="2417150" y="2609525"/>
            <a:ext cx="5472574" cy="2504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1000"/>
                                        <p:tgtEl>
                                          <p:spTgt spid="2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1000"/>
                                        <p:tgtEl>
                                          <p:spTgt spid="2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animEffect filter="fade" transition="in">
                                      <p:cBhvr>
                                        <p:cTn dur="1000"/>
                                        <p:tgtEl>
                                          <p:spTgt spid="2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animEffect filter="fade" transition="in">
                                      <p:cBhvr>
                                        <p:cTn dur="1000"/>
                                        <p:tgtEl>
                                          <p:spTgt spid="2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animEffect filter="fade" transition="in">
                                      <p:cBhvr>
                                        <p:cTn dur="1000"/>
                                        <p:tgtEl>
                                          <p:spTgt spid="2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5" st="5"/>
                                            </p:txEl>
                                          </p:spTgt>
                                        </p:tgtEl>
                                        <p:attrNameLst>
                                          <p:attrName>style.visibility</p:attrName>
                                        </p:attrNameLst>
                                      </p:cBhvr>
                                      <p:to>
                                        <p:strVal val="visible"/>
                                      </p:to>
                                    </p:set>
                                    <p:animEffect filter="fade" transition="in">
                                      <p:cBhvr>
                                        <p:cTn dur="1000"/>
                                        <p:tgtEl>
                                          <p:spTgt spid="2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nvSpPr>
        <p:spPr>
          <a:xfrm>
            <a:off x="398625" y="1173700"/>
            <a:ext cx="8190600" cy="365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2200">
              <a:solidFill>
                <a:srgbClr val="595959"/>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2200">
              <a:solidFill>
                <a:srgbClr val="595959"/>
              </a:solidFill>
              <a:latin typeface="Consolas"/>
              <a:ea typeface="Consolas"/>
              <a:cs typeface="Consolas"/>
              <a:sym typeface="Consolas"/>
            </a:endParaRPr>
          </a:p>
        </p:txBody>
      </p:sp>
      <p:sp>
        <p:nvSpPr>
          <p:cNvPr id="213" name="Google Shape;213;p3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4000"/>
              <a:t>Time to launch RStudio...</a:t>
            </a:r>
            <a:endParaRPr/>
          </a:p>
        </p:txBody>
      </p:sp>
      <p:pic>
        <p:nvPicPr>
          <p:cNvPr id="214" name="Google Shape;214;p36"/>
          <p:cNvPicPr preferRelativeResize="0"/>
          <p:nvPr/>
        </p:nvPicPr>
        <p:blipFill>
          <a:blip r:embed="rId3">
            <a:alphaModFix/>
          </a:blip>
          <a:stretch>
            <a:fillRect/>
          </a:stretch>
        </p:blipFill>
        <p:spPr>
          <a:xfrm>
            <a:off x="1626386" y="1173700"/>
            <a:ext cx="5735088" cy="3821875"/>
          </a:xfrm>
          <a:prstGeom prst="rect">
            <a:avLst/>
          </a:prstGeom>
          <a:noFill/>
          <a:ln>
            <a:noFill/>
          </a:ln>
        </p:spPr>
      </p:pic>
      <p:pic>
        <p:nvPicPr>
          <p:cNvPr id="215" name="Google Shape;215;p36"/>
          <p:cNvPicPr preferRelativeResize="0"/>
          <p:nvPr/>
        </p:nvPicPr>
        <p:blipFill>
          <a:blip r:embed="rId4">
            <a:alphaModFix/>
          </a:blip>
          <a:stretch>
            <a:fillRect/>
          </a:stretch>
        </p:blipFill>
        <p:spPr>
          <a:xfrm>
            <a:off x="3257175" y="1652575"/>
            <a:ext cx="424600" cy="424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t/>
            </a:r>
            <a:endParaRPr b="1" sz="2400">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4000"/>
              <a:buFont typeface="Arial"/>
              <a:buNone/>
            </a:pPr>
            <a:r>
              <a:t/>
            </a:r>
            <a:endParaRPr b="1" sz="2400">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4000"/>
              <a:buFont typeface="Arial"/>
              <a:buNone/>
            </a:pPr>
            <a:r>
              <a:t/>
            </a:r>
            <a:endParaRPr b="1" sz="2400">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4000"/>
              <a:buFont typeface="Arial"/>
              <a:buNone/>
            </a:pPr>
            <a:r>
              <a:t/>
            </a:r>
            <a:endParaRPr b="1" sz="2400">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4000"/>
              <a:buFont typeface="Arial"/>
              <a:buNone/>
            </a:pPr>
            <a:br>
              <a:rPr b="1" lang="en" sz="2400">
                <a:latin typeface="Consolas"/>
                <a:ea typeface="Consolas"/>
                <a:cs typeface="Consolas"/>
                <a:sym typeface="Consolas"/>
              </a:rPr>
            </a:br>
            <a:r>
              <a:rPr b="1" lang="en" sz="2400">
                <a:latin typeface="Consolas"/>
                <a:ea typeface="Consolas"/>
                <a:cs typeface="Consolas"/>
                <a:sym typeface="Consolas"/>
              </a:rPr>
              <a:t>install.packages(“tidyverse”, dependencies = TRUE)</a:t>
            </a:r>
            <a:endParaRPr b="1" sz="2400">
              <a:latin typeface="Consolas"/>
              <a:ea typeface="Consolas"/>
              <a:cs typeface="Consolas"/>
              <a:sym typeface="Consolas"/>
            </a:endParaRPr>
          </a:p>
        </p:txBody>
      </p:sp>
      <p:pic>
        <p:nvPicPr>
          <p:cNvPr id="221" name="Google Shape;221;p37"/>
          <p:cNvPicPr preferRelativeResize="0"/>
          <p:nvPr/>
        </p:nvPicPr>
        <p:blipFill>
          <a:blip r:embed="rId3">
            <a:alphaModFix/>
          </a:blip>
          <a:stretch>
            <a:fillRect/>
          </a:stretch>
        </p:blipFill>
        <p:spPr>
          <a:xfrm>
            <a:off x="3257175" y="1652575"/>
            <a:ext cx="424600" cy="424600"/>
          </a:xfrm>
          <a:prstGeom prst="rect">
            <a:avLst/>
          </a:prstGeom>
          <a:noFill/>
          <a:ln>
            <a:noFill/>
          </a:ln>
        </p:spPr>
      </p:pic>
      <p:pic>
        <p:nvPicPr>
          <p:cNvPr id="222" name="Google Shape;222;p37"/>
          <p:cNvPicPr preferRelativeResize="0"/>
          <p:nvPr/>
        </p:nvPicPr>
        <p:blipFill>
          <a:blip r:embed="rId4">
            <a:alphaModFix/>
          </a:blip>
          <a:stretch>
            <a:fillRect/>
          </a:stretch>
        </p:blipFill>
        <p:spPr>
          <a:xfrm>
            <a:off x="0" y="1267275"/>
            <a:ext cx="9144001" cy="393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t/>
            </a:r>
            <a:endParaRPr b="1" sz="2400">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4000"/>
              <a:buFont typeface="Arial"/>
              <a:buNone/>
            </a:pPr>
            <a:r>
              <a:t/>
            </a:r>
            <a:endParaRPr b="1" sz="2400">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4000"/>
              <a:buFont typeface="Arial"/>
              <a:buNone/>
            </a:pPr>
            <a:r>
              <a:t/>
            </a:r>
            <a:endParaRPr b="1" sz="2400">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4000"/>
              <a:buFont typeface="Arial"/>
              <a:buNone/>
            </a:pPr>
            <a:r>
              <a:t/>
            </a:r>
            <a:endParaRPr b="1" sz="2400">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4000"/>
              <a:buFont typeface="Arial"/>
              <a:buNone/>
            </a:pPr>
            <a:r>
              <a:rPr b="1" lang="en" sz="2400">
                <a:latin typeface="Consolas"/>
                <a:ea typeface="Consolas"/>
                <a:cs typeface="Consolas"/>
                <a:sym typeface="Consolas"/>
              </a:rPr>
              <a:t>library(tidyverse)</a:t>
            </a:r>
            <a:endParaRPr b="1" sz="2400">
              <a:latin typeface="Consolas"/>
              <a:ea typeface="Consolas"/>
              <a:cs typeface="Consolas"/>
              <a:sym typeface="Consolas"/>
            </a:endParaRPr>
          </a:p>
        </p:txBody>
      </p:sp>
      <p:pic>
        <p:nvPicPr>
          <p:cNvPr id="228" name="Google Shape;228;p38"/>
          <p:cNvPicPr preferRelativeResize="0"/>
          <p:nvPr/>
        </p:nvPicPr>
        <p:blipFill>
          <a:blip r:embed="rId3">
            <a:alphaModFix/>
          </a:blip>
          <a:stretch>
            <a:fillRect/>
          </a:stretch>
        </p:blipFill>
        <p:spPr>
          <a:xfrm>
            <a:off x="0" y="1101575"/>
            <a:ext cx="9143999" cy="4041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nvSpPr>
        <p:spPr>
          <a:xfrm>
            <a:off x="398625" y="1173700"/>
            <a:ext cx="8190600" cy="365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2200">
              <a:solidFill>
                <a:srgbClr val="595959"/>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2200">
              <a:solidFill>
                <a:srgbClr val="595959"/>
              </a:solidFill>
              <a:latin typeface="Consolas"/>
              <a:ea typeface="Consolas"/>
              <a:cs typeface="Consolas"/>
              <a:sym typeface="Consolas"/>
            </a:endParaRPr>
          </a:p>
        </p:txBody>
      </p:sp>
      <p:sp>
        <p:nvSpPr>
          <p:cNvPr id="234" name="Google Shape;234;p39"/>
          <p:cNvSpPr txBox="1"/>
          <p:nvPr/>
        </p:nvSpPr>
        <p:spPr>
          <a:xfrm>
            <a:off x="398623" y="407790"/>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400"/>
              <a:t>Spinning R playlists: CRAN Taskviews</a:t>
            </a:r>
            <a:endParaRPr b="1" sz="2400"/>
          </a:p>
          <a:p>
            <a:pPr indent="0" lvl="0" marL="0" marR="0" rtl="0" algn="l">
              <a:lnSpc>
                <a:spcPct val="90000"/>
              </a:lnSpc>
              <a:spcBef>
                <a:spcPts val="0"/>
              </a:spcBef>
              <a:spcAft>
                <a:spcPts val="0"/>
              </a:spcAft>
              <a:buClr>
                <a:srgbClr val="000000"/>
              </a:buClr>
              <a:buSzPts val="4000"/>
              <a:buFont typeface="Arial"/>
              <a:buNone/>
            </a:pPr>
            <a:r>
              <a:rPr b="1" lang="en" sz="2400" u="sng">
                <a:solidFill>
                  <a:schemeClr val="hlink"/>
                </a:solidFill>
                <a:hlinkClick r:id="rId3"/>
              </a:rPr>
              <a:t>https://cran.r-project.org/web/views/</a:t>
            </a:r>
            <a:endParaRPr b="1" sz="2400"/>
          </a:p>
        </p:txBody>
      </p:sp>
      <p:pic>
        <p:nvPicPr>
          <p:cNvPr id="235" name="Google Shape;235;p39"/>
          <p:cNvPicPr preferRelativeResize="0"/>
          <p:nvPr/>
        </p:nvPicPr>
        <p:blipFill>
          <a:blip r:embed="rId4">
            <a:alphaModFix/>
          </a:blip>
          <a:stretch>
            <a:fillRect/>
          </a:stretch>
        </p:blipFill>
        <p:spPr>
          <a:xfrm>
            <a:off x="541843" y="1302225"/>
            <a:ext cx="5498733" cy="365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241" name="Google Shape;241;p40"/>
          <p:cNvPicPr preferRelativeResize="0"/>
          <p:nvPr/>
        </p:nvPicPr>
        <p:blipFill rotWithShape="1">
          <a:blip r:embed="rId3">
            <a:alphaModFix/>
          </a:blip>
          <a:srcRect b="0" l="0" r="0" t="0"/>
          <a:stretch/>
        </p:blipFill>
        <p:spPr>
          <a:xfrm>
            <a:off x="8464122" y="4493182"/>
            <a:ext cx="417165" cy="337195"/>
          </a:xfrm>
          <a:prstGeom prst="rect">
            <a:avLst/>
          </a:prstGeom>
          <a:noFill/>
          <a:ln>
            <a:noFill/>
          </a:ln>
        </p:spPr>
      </p:pic>
      <p:sp>
        <p:nvSpPr>
          <p:cNvPr id="242" name="Google Shape;242;p40"/>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361950" lvl="0" marL="457200" marR="0" rtl="0" algn="l">
              <a:lnSpc>
                <a:spcPct val="90000"/>
              </a:lnSpc>
              <a:spcBef>
                <a:spcPts val="750"/>
              </a:spcBef>
              <a:spcAft>
                <a:spcPts val="0"/>
              </a:spcAft>
              <a:buClr>
                <a:schemeClr val="dk1"/>
              </a:buClr>
              <a:buSzPts val="2100"/>
              <a:buFont typeface="Arial"/>
              <a:buAutoNum type="arabicPeriod"/>
            </a:pPr>
            <a:r>
              <a:rPr lang="en" sz="2000">
                <a:solidFill>
                  <a:schemeClr val="dk1"/>
                </a:solidFill>
              </a:rPr>
              <a:t>Initialize the taskview package:</a:t>
            </a:r>
            <a:endParaRPr sz="2000">
              <a:solidFill>
                <a:schemeClr val="dk1"/>
              </a:solidFill>
            </a:endParaRPr>
          </a:p>
          <a:p>
            <a:pPr indent="-355600" lvl="1" marL="914400" marR="0" rtl="0" algn="l">
              <a:lnSpc>
                <a:spcPct val="90000"/>
              </a:lnSpc>
              <a:spcBef>
                <a:spcPts val="0"/>
              </a:spcBef>
              <a:spcAft>
                <a:spcPts val="0"/>
              </a:spcAft>
              <a:buClr>
                <a:schemeClr val="dk1"/>
              </a:buClr>
              <a:buSzPts val="2000"/>
              <a:buFont typeface="Consolas"/>
              <a:buAutoNum type="alphaLcPeriod"/>
            </a:pPr>
            <a:r>
              <a:rPr lang="en" sz="2000">
                <a:solidFill>
                  <a:schemeClr val="dk1"/>
                </a:solidFill>
                <a:latin typeface="Consolas"/>
                <a:ea typeface="Consolas"/>
                <a:cs typeface="Consolas"/>
                <a:sym typeface="Consolas"/>
              </a:rPr>
              <a:t>install.packages(“ctv”)</a:t>
            </a:r>
            <a:endParaRPr sz="2000">
              <a:solidFill>
                <a:schemeClr val="dk1"/>
              </a:solidFill>
              <a:latin typeface="Consolas"/>
              <a:ea typeface="Consolas"/>
              <a:cs typeface="Consolas"/>
              <a:sym typeface="Consolas"/>
            </a:endParaRPr>
          </a:p>
          <a:p>
            <a:pPr indent="-355600" lvl="1" marL="914400" marR="0" rtl="0" algn="l">
              <a:lnSpc>
                <a:spcPct val="90000"/>
              </a:lnSpc>
              <a:spcBef>
                <a:spcPts val="0"/>
              </a:spcBef>
              <a:spcAft>
                <a:spcPts val="0"/>
              </a:spcAft>
              <a:buClr>
                <a:schemeClr val="dk1"/>
              </a:buClr>
              <a:buSzPts val="2000"/>
              <a:buFont typeface="Consolas"/>
              <a:buAutoNum type="alphaLcPeriod"/>
            </a:pPr>
            <a:r>
              <a:rPr lang="en" sz="2000">
                <a:solidFill>
                  <a:schemeClr val="dk1"/>
                </a:solidFill>
                <a:latin typeface="Consolas"/>
                <a:ea typeface="Consolas"/>
                <a:cs typeface="Consolas"/>
                <a:sym typeface="Consolas"/>
              </a:rPr>
              <a:t>library(ctv)</a:t>
            </a:r>
            <a:endParaRPr sz="2000">
              <a:solidFill>
                <a:schemeClr val="dk1"/>
              </a:solidFill>
              <a:latin typeface="Consolas"/>
              <a:ea typeface="Consolas"/>
              <a:cs typeface="Consolas"/>
              <a:sym typeface="Consolas"/>
            </a:endParaRPr>
          </a:p>
          <a:p>
            <a:pPr indent="0" lvl="0" marL="0" marR="0" rtl="0" algn="l">
              <a:lnSpc>
                <a:spcPct val="90000"/>
              </a:lnSpc>
              <a:spcBef>
                <a:spcPts val="750"/>
              </a:spcBef>
              <a:spcAft>
                <a:spcPts val="0"/>
              </a:spcAft>
              <a:buNone/>
            </a:pPr>
            <a:r>
              <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Explore and install the Extreme Value taskview:</a:t>
            </a:r>
            <a:endParaRPr sz="2000">
              <a:solidFill>
                <a:schemeClr val="dk1"/>
              </a:solidFill>
            </a:endParaRPr>
          </a:p>
          <a:p>
            <a:pPr indent="-355600" lvl="1" marL="914400" rtl="0" algn="l">
              <a:lnSpc>
                <a:spcPct val="90000"/>
              </a:lnSpc>
              <a:spcBef>
                <a:spcPts val="0"/>
              </a:spcBef>
              <a:spcAft>
                <a:spcPts val="0"/>
              </a:spcAft>
              <a:buClr>
                <a:schemeClr val="dk1"/>
              </a:buClr>
              <a:buSzPts val="2000"/>
              <a:buAutoNum type="alphaLcPeriod"/>
            </a:pPr>
            <a:r>
              <a:rPr lang="en" sz="2000">
                <a:solidFill>
                  <a:schemeClr val="dk1"/>
                </a:solidFill>
                <a:latin typeface="Consolas"/>
                <a:ea typeface="Consolas"/>
                <a:cs typeface="Consolas"/>
                <a:sym typeface="Consolas"/>
              </a:rPr>
              <a:t>install.</a:t>
            </a:r>
            <a:r>
              <a:rPr b="1" lang="en" sz="2000">
                <a:solidFill>
                  <a:schemeClr val="dk1"/>
                </a:solidFill>
                <a:latin typeface="Consolas"/>
                <a:ea typeface="Consolas"/>
                <a:cs typeface="Consolas"/>
                <a:sym typeface="Consolas"/>
              </a:rPr>
              <a:t>views</a:t>
            </a:r>
            <a:r>
              <a:rPr lang="en" sz="2000">
                <a:solidFill>
                  <a:schemeClr val="dk1"/>
                </a:solidFill>
                <a:latin typeface="Consolas"/>
                <a:ea typeface="Consolas"/>
                <a:cs typeface="Consolas"/>
                <a:sym typeface="Consolas"/>
              </a:rPr>
              <a:t>(“ExtremeValue”)</a:t>
            </a:r>
            <a:endParaRPr sz="2000">
              <a:solidFill>
                <a:schemeClr val="dk1"/>
              </a:solidFill>
            </a:endParaRPr>
          </a:p>
        </p:txBody>
      </p:sp>
      <p:sp>
        <p:nvSpPr>
          <p:cNvPr id="243" name="Google Shape;243;p40"/>
          <p:cNvSpPr txBox="1"/>
          <p:nvPr/>
        </p:nvSpPr>
        <p:spPr>
          <a:xfrm>
            <a:off x="5654719" y="9925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Install a taskview</a:t>
            </a:r>
            <a:endParaRPr/>
          </a:p>
        </p:txBody>
      </p:sp>
      <p:sp>
        <p:nvSpPr>
          <p:cNvPr id="244" name="Google Shape;244;p40"/>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1"/>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41"/>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251" name="Google Shape;251;p41"/>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252" name="Google Shape;252;p41"/>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 sz="3000">
                <a:solidFill>
                  <a:srgbClr val="3F3F3F"/>
                </a:solidFill>
              </a:rPr>
              <a:t>Questions?</a:t>
            </a:r>
            <a:endParaRPr sz="3000"/>
          </a:p>
        </p:txBody>
      </p:sp>
      <p:sp>
        <p:nvSpPr>
          <p:cNvPr id="253" name="Google Shape;253;p41"/>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2"/>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42"/>
          <p:cNvPicPr preferRelativeResize="0"/>
          <p:nvPr/>
        </p:nvPicPr>
        <p:blipFill rotWithShape="1">
          <a:blip r:embed="rId3">
            <a:alphaModFix/>
          </a:blip>
          <a:srcRect b="0" l="0" r="0" t="0"/>
          <a:stretch/>
        </p:blipFill>
        <p:spPr>
          <a:xfrm>
            <a:off x="530225" y="593724"/>
            <a:ext cx="3023005" cy="568325"/>
          </a:xfrm>
          <a:prstGeom prst="rect">
            <a:avLst/>
          </a:prstGeom>
          <a:noFill/>
          <a:ln>
            <a:noFill/>
          </a:ln>
        </p:spPr>
      </p:pic>
      <p:pic>
        <p:nvPicPr>
          <p:cNvPr id="260" name="Google Shape;260;p42"/>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261" name="Google Shape;261;p42"/>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 sz="1800">
                <a:solidFill>
                  <a:srgbClr val="6C6C6C"/>
                </a:solidFill>
              </a:rPr>
              <a:t>R-Powered Excel for Business Analytics</a:t>
            </a:r>
            <a:endParaRPr/>
          </a:p>
        </p:txBody>
      </p:sp>
      <p:sp>
        <p:nvSpPr>
          <p:cNvPr id="262" name="Google Shape;262;p42"/>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 sz="1200" u="none" cap="none" strike="noStrike">
                <a:solidFill>
                  <a:srgbClr val="6C6C6C"/>
                </a:solidFill>
                <a:latin typeface="Arial"/>
                <a:ea typeface="Arial"/>
                <a:cs typeface="Arial"/>
                <a:sym typeface="Arial"/>
              </a:rPr>
              <a:t>Month/Year</a:t>
            </a:r>
            <a:endParaRPr/>
          </a:p>
        </p:txBody>
      </p:sp>
      <p:sp>
        <p:nvSpPr>
          <p:cNvPr id="263" name="Google Shape;263;p42"/>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3"/>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From Excel calculations to R development</a:t>
            </a:r>
            <a:endParaRPr b="1" sz="4000">
              <a:solidFill>
                <a:srgbClr val="FFFFFF"/>
              </a:solidFill>
            </a:endParaRPr>
          </a:p>
        </p:txBody>
      </p:sp>
      <p:sp>
        <p:nvSpPr>
          <p:cNvPr id="270" name="Google Shape;270;p43"/>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Objectives for today</a:t>
            </a:r>
            <a:endParaRPr b="1" i="0" sz="2600" u="none" cap="none" strike="noStrike">
              <a:solidFill>
                <a:srgbClr val="000000"/>
              </a:solidFill>
              <a:latin typeface="Arial"/>
              <a:ea typeface="Arial"/>
              <a:cs typeface="Arial"/>
              <a:sym typeface="Arial"/>
            </a:endParaRPr>
          </a:p>
        </p:txBody>
      </p:sp>
      <p:sp>
        <p:nvSpPr>
          <p:cNvPr id="81" name="Google Shape;81;p17"/>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 sz="2400">
                <a:solidFill>
                  <a:srgbClr val="505050"/>
                </a:solidFill>
              </a:rPr>
              <a:t>Load, view and write Excel files from R</a:t>
            </a:r>
            <a:endParaRPr sz="2400">
              <a:solidFill>
                <a:srgbClr val="505050"/>
              </a:solidFill>
            </a:endParaRPr>
          </a:p>
          <a:p>
            <a:pPr indent="0" lvl="0" marL="457200" marR="190500" rtl="0" algn="l">
              <a:lnSpc>
                <a:spcPct val="115000"/>
              </a:lnSpc>
              <a:spcBef>
                <a:spcPts val="800"/>
              </a:spcBef>
              <a:spcAft>
                <a:spcPts val="0"/>
              </a:spcAft>
              <a:buNone/>
            </a:pPr>
            <a:r>
              <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calculations-in-excel.xlsx</a:t>
            </a:r>
            <a:endParaRPr b="1" i="0" sz="2600" u="none" cap="none" strike="noStrike">
              <a:solidFill>
                <a:srgbClr val="000000"/>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Starting in the console at </a:t>
            </a:r>
            <a:r>
              <a:rPr b="1" lang="en" sz="2600">
                <a:latin typeface="Consolas"/>
                <a:ea typeface="Consolas"/>
                <a:cs typeface="Consolas"/>
                <a:sym typeface="Consolas"/>
              </a:rPr>
              <a:t>1 + 1</a:t>
            </a:r>
            <a:r>
              <a:rPr b="1" lang="en" sz="2600"/>
              <a:t> ...</a:t>
            </a:r>
            <a:endParaRPr b="1" i="0" sz="2600" u="none" cap="none" strike="noStrike">
              <a:solidFill>
                <a:srgbClr val="000000"/>
              </a:solidFill>
              <a:latin typeface="Arial"/>
              <a:ea typeface="Arial"/>
              <a:cs typeface="Arial"/>
              <a:sym typeface="Arial"/>
            </a:endParaRPr>
          </a:p>
        </p:txBody>
      </p:sp>
      <p:pic>
        <p:nvPicPr>
          <p:cNvPr id="281" name="Google Shape;281;p45"/>
          <p:cNvPicPr preferRelativeResize="0"/>
          <p:nvPr/>
        </p:nvPicPr>
        <p:blipFill>
          <a:blip r:embed="rId3">
            <a:alphaModFix/>
          </a:blip>
          <a:stretch>
            <a:fillRect/>
          </a:stretch>
        </p:blipFill>
        <p:spPr>
          <a:xfrm>
            <a:off x="0" y="1091076"/>
            <a:ext cx="9144001" cy="412068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r-development-code.r</a:t>
            </a:r>
            <a:endParaRPr b="1" i="0" sz="2600" u="none" cap="none" strike="noStrike">
              <a:solidFill>
                <a:srgbClr val="000000"/>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7"/>
          <p:cNvSpPr txBox="1"/>
          <p:nvPr/>
        </p:nvSpPr>
        <p:spPr>
          <a:xfrm>
            <a:off x="368023" y="119890"/>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000"/>
              <a:t>Before drills, a fun part of RStudio: Custom workspaces</a:t>
            </a:r>
            <a:endParaRPr b="1" i="0" sz="2000" u="none" cap="none" strike="noStrike">
              <a:solidFill>
                <a:srgbClr val="000000"/>
              </a:solidFill>
              <a:latin typeface="Consolas"/>
              <a:ea typeface="Consolas"/>
              <a:cs typeface="Consolas"/>
              <a:sym typeface="Consolas"/>
            </a:endParaRPr>
          </a:p>
        </p:txBody>
      </p:sp>
      <p:pic>
        <p:nvPicPr>
          <p:cNvPr id="292" name="Google Shape;292;p47"/>
          <p:cNvPicPr preferRelativeResize="0"/>
          <p:nvPr/>
        </p:nvPicPr>
        <p:blipFill>
          <a:blip r:embed="rId3">
            <a:alphaModFix/>
          </a:blip>
          <a:stretch>
            <a:fillRect/>
          </a:stretch>
        </p:blipFill>
        <p:spPr>
          <a:xfrm>
            <a:off x="0" y="903175"/>
            <a:ext cx="9144000" cy="4240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8"/>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298" name="Google Shape;298;p48"/>
          <p:cNvPicPr preferRelativeResize="0"/>
          <p:nvPr/>
        </p:nvPicPr>
        <p:blipFill rotWithShape="1">
          <a:blip r:embed="rId3">
            <a:alphaModFix/>
          </a:blip>
          <a:srcRect b="0" l="0" r="0" t="0"/>
          <a:stretch/>
        </p:blipFill>
        <p:spPr>
          <a:xfrm>
            <a:off x="8464122" y="4493182"/>
            <a:ext cx="417165" cy="337195"/>
          </a:xfrm>
          <a:prstGeom prst="rect">
            <a:avLst/>
          </a:prstGeom>
          <a:noFill/>
          <a:ln>
            <a:noFill/>
          </a:ln>
        </p:spPr>
      </p:pic>
      <p:sp>
        <p:nvSpPr>
          <p:cNvPr id="299" name="Google Shape;299;p48"/>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750"/>
              </a:spcBef>
              <a:spcAft>
                <a:spcPts val="0"/>
              </a:spcAft>
              <a:buNone/>
            </a:pPr>
            <a:r>
              <a:rPr lang="en" sz="2000">
                <a:solidFill>
                  <a:schemeClr val="dk1"/>
                </a:solidFill>
              </a:rPr>
              <a:t>Using RStudio (and plenty of comments)...</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Assign the sum of 1 to 4 as </a:t>
            </a:r>
            <a:r>
              <a:rPr lang="en" sz="2000">
                <a:solidFill>
                  <a:schemeClr val="dk1"/>
                </a:solidFill>
                <a:latin typeface="Consolas"/>
                <a:ea typeface="Consolas"/>
                <a:cs typeface="Consolas"/>
                <a:sym typeface="Consolas"/>
              </a:rPr>
              <a:t>a</a:t>
            </a:r>
            <a:endParaRPr sz="2000">
              <a:solidFill>
                <a:schemeClr val="dk1"/>
              </a:solidFill>
              <a:latin typeface="Consolas"/>
              <a:ea typeface="Consolas"/>
              <a:cs typeface="Consolas"/>
              <a:sym typeface="Consolas"/>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Assign the square root of </a:t>
            </a:r>
            <a:r>
              <a:rPr lang="en" sz="2000">
                <a:solidFill>
                  <a:schemeClr val="dk1"/>
                </a:solidFill>
                <a:latin typeface="Consolas"/>
                <a:ea typeface="Consolas"/>
                <a:cs typeface="Consolas"/>
                <a:sym typeface="Consolas"/>
              </a:rPr>
              <a:t>a </a:t>
            </a:r>
            <a:r>
              <a:rPr lang="en" sz="2000">
                <a:solidFill>
                  <a:schemeClr val="dk1"/>
                </a:solidFill>
              </a:rPr>
              <a:t>as </a:t>
            </a:r>
            <a:r>
              <a:rPr lang="en" sz="2000">
                <a:solidFill>
                  <a:schemeClr val="dk1"/>
                </a:solidFill>
                <a:latin typeface="Consolas"/>
                <a:ea typeface="Consolas"/>
                <a:cs typeface="Consolas"/>
                <a:sym typeface="Consolas"/>
              </a:rPr>
              <a:t>b</a:t>
            </a:r>
            <a:endParaRPr sz="2000">
              <a:solidFill>
                <a:schemeClr val="dk1"/>
              </a:solidFill>
              <a:latin typeface="Consolas"/>
              <a:ea typeface="Consolas"/>
              <a:cs typeface="Consolas"/>
              <a:sym typeface="Consolas"/>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Assign </a:t>
            </a:r>
            <a:r>
              <a:rPr lang="en" sz="2000">
                <a:solidFill>
                  <a:schemeClr val="dk1"/>
                </a:solidFill>
                <a:latin typeface="Consolas"/>
                <a:ea typeface="Consolas"/>
                <a:cs typeface="Consolas"/>
                <a:sym typeface="Consolas"/>
              </a:rPr>
              <a:t>b</a:t>
            </a:r>
            <a:r>
              <a:rPr lang="en" sz="2000">
                <a:solidFill>
                  <a:schemeClr val="dk1"/>
                </a:solidFill>
              </a:rPr>
              <a:t> minus 1 as </a:t>
            </a:r>
            <a:r>
              <a:rPr lang="en" sz="2000">
                <a:solidFill>
                  <a:schemeClr val="dk1"/>
                </a:solidFill>
                <a:latin typeface="Consolas"/>
                <a:ea typeface="Consolas"/>
                <a:cs typeface="Consolas"/>
                <a:sym typeface="Consolas"/>
              </a:rPr>
              <a:t>d</a:t>
            </a:r>
            <a:endParaRPr sz="2000">
              <a:solidFill>
                <a:schemeClr val="dk1"/>
              </a:solidFill>
              <a:latin typeface="Consolas"/>
              <a:ea typeface="Consolas"/>
              <a:cs typeface="Consolas"/>
              <a:sym typeface="Consolas"/>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Is </a:t>
            </a:r>
            <a:r>
              <a:rPr lang="en" sz="2000">
                <a:solidFill>
                  <a:schemeClr val="dk1"/>
                </a:solidFill>
                <a:latin typeface="Consolas"/>
                <a:ea typeface="Consolas"/>
                <a:cs typeface="Consolas"/>
                <a:sym typeface="Consolas"/>
              </a:rPr>
              <a:t>d </a:t>
            </a:r>
            <a:r>
              <a:rPr lang="en" sz="2000">
                <a:solidFill>
                  <a:schemeClr val="dk1"/>
                </a:solidFill>
              </a:rPr>
              <a:t>greater than 2?</a:t>
            </a:r>
            <a:endParaRPr sz="2000">
              <a:solidFill>
                <a:schemeClr val="dk1"/>
              </a:solidFill>
            </a:endParaRPr>
          </a:p>
        </p:txBody>
      </p:sp>
      <p:sp>
        <p:nvSpPr>
          <p:cNvPr id="300" name="Google Shape;300;p48"/>
          <p:cNvSpPr txBox="1"/>
          <p:nvPr/>
        </p:nvSpPr>
        <p:spPr>
          <a:xfrm>
            <a:off x="5654719" y="9925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working with objects</a:t>
            </a:r>
            <a:endParaRPr/>
          </a:p>
        </p:txBody>
      </p:sp>
      <p:sp>
        <p:nvSpPr>
          <p:cNvPr id="301" name="Google Shape;301;p48"/>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9"/>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307" name="Google Shape;307;p49"/>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308" name="Google Shape;308;p49"/>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750"/>
              </a:spcBef>
              <a:spcAft>
                <a:spcPts val="0"/>
              </a:spcAft>
              <a:buNone/>
            </a:pPr>
            <a:r>
              <a:rPr lang="en" sz="2000">
                <a:solidFill>
                  <a:schemeClr val="dk1"/>
                </a:solidFill>
              </a:rPr>
              <a:t>Using RStudio (and plenty of comments)...</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Assign the sum of 1 to 4 as </a:t>
            </a:r>
            <a:r>
              <a:rPr lang="en" sz="2000">
                <a:solidFill>
                  <a:schemeClr val="dk1"/>
                </a:solidFill>
                <a:latin typeface="Consolas"/>
                <a:ea typeface="Consolas"/>
                <a:cs typeface="Consolas"/>
                <a:sym typeface="Consolas"/>
              </a:rPr>
              <a:t>a</a:t>
            </a:r>
            <a:endParaRPr sz="2000">
              <a:solidFill>
                <a:schemeClr val="dk1"/>
              </a:solidFill>
              <a:latin typeface="Consolas"/>
              <a:ea typeface="Consolas"/>
              <a:cs typeface="Consolas"/>
              <a:sym typeface="Consolas"/>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Assign the square root of </a:t>
            </a:r>
            <a:r>
              <a:rPr lang="en" sz="2000">
                <a:solidFill>
                  <a:schemeClr val="dk1"/>
                </a:solidFill>
                <a:latin typeface="Consolas"/>
                <a:ea typeface="Consolas"/>
                <a:cs typeface="Consolas"/>
                <a:sym typeface="Consolas"/>
              </a:rPr>
              <a:t>a </a:t>
            </a:r>
            <a:r>
              <a:rPr lang="en" sz="2000">
                <a:solidFill>
                  <a:schemeClr val="dk1"/>
                </a:solidFill>
              </a:rPr>
              <a:t>as </a:t>
            </a:r>
            <a:r>
              <a:rPr lang="en" sz="2000">
                <a:solidFill>
                  <a:schemeClr val="dk1"/>
                </a:solidFill>
                <a:latin typeface="Consolas"/>
                <a:ea typeface="Consolas"/>
                <a:cs typeface="Consolas"/>
                <a:sym typeface="Consolas"/>
              </a:rPr>
              <a:t>b</a:t>
            </a:r>
            <a:endParaRPr sz="2000">
              <a:solidFill>
                <a:schemeClr val="dk1"/>
              </a:solidFill>
              <a:latin typeface="Consolas"/>
              <a:ea typeface="Consolas"/>
              <a:cs typeface="Consolas"/>
              <a:sym typeface="Consolas"/>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Assign </a:t>
            </a:r>
            <a:r>
              <a:rPr lang="en" sz="2000">
                <a:solidFill>
                  <a:schemeClr val="dk1"/>
                </a:solidFill>
                <a:latin typeface="Consolas"/>
                <a:ea typeface="Consolas"/>
                <a:cs typeface="Consolas"/>
                <a:sym typeface="Consolas"/>
              </a:rPr>
              <a:t>b</a:t>
            </a:r>
            <a:r>
              <a:rPr lang="en" sz="2000">
                <a:solidFill>
                  <a:schemeClr val="dk1"/>
                </a:solidFill>
              </a:rPr>
              <a:t> minus 1 as </a:t>
            </a:r>
            <a:r>
              <a:rPr lang="en" sz="2000">
                <a:solidFill>
                  <a:schemeClr val="dk1"/>
                </a:solidFill>
                <a:latin typeface="Consolas"/>
                <a:ea typeface="Consolas"/>
                <a:cs typeface="Consolas"/>
                <a:sym typeface="Consolas"/>
              </a:rPr>
              <a:t>d</a:t>
            </a:r>
            <a:endParaRPr sz="2000">
              <a:solidFill>
                <a:schemeClr val="dk1"/>
              </a:solidFill>
              <a:latin typeface="Consolas"/>
              <a:ea typeface="Consolas"/>
              <a:cs typeface="Consolas"/>
              <a:sym typeface="Consolas"/>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Is </a:t>
            </a:r>
            <a:r>
              <a:rPr lang="en" sz="2000">
                <a:solidFill>
                  <a:schemeClr val="dk1"/>
                </a:solidFill>
                <a:latin typeface="Consolas"/>
                <a:ea typeface="Consolas"/>
                <a:cs typeface="Consolas"/>
                <a:sym typeface="Consolas"/>
              </a:rPr>
              <a:t>d </a:t>
            </a:r>
            <a:r>
              <a:rPr lang="en" sz="2000">
                <a:solidFill>
                  <a:schemeClr val="dk1"/>
                </a:solidFill>
              </a:rPr>
              <a:t>greater than 2?</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0" lvl="0" marL="0" marR="0" rtl="0" algn="l">
              <a:lnSpc>
                <a:spcPct val="90000"/>
              </a:lnSpc>
              <a:spcBef>
                <a:spcPts val="750"/>
              </a:spcBef>
              <a:spcAft>
                <a:spcPts val="0"/>
              </a:spcAft>
              <a:buNone/>
            </a:pPr>
            <a:r>
              <a:rPr lang="en" sz="2000">
                <a:solidFill>
                  <a:schemeClr val="dk1"/>
                </a:solidFill>
              </a:rPr>
              <a:t>Solutions: </a:t>
            </a:r>
            <a:r>
              <a:rPr lang="en" sz="2000">
                <a:solidFill>
                  <a:schemeClr val="dk1"/>
                </a:solidFill>
                <a:latin typeface="Consolas"/>
                <a:ea typeface="Consolas"/>
                <a:cs typeface="Consolas"/>
                <a:sym typeface="Consolas"/>
              </a:rPr>
              <a:t>r-development-drills.r</a:t>
            </a:r>
            <a:endParaRPr sz="2000">
              <a:solidFill>
                <a:schemeClr val="dk1"/>
              </a:solidFill>
              <a:latin typeface="Consolas"/>
              <a:ea typeface="Consolas"/>
              <a:cs typeface="Consolas"/>
              <a:sym typeface="Consolas"/>
            </a:endParaRPr>
          </a:p>
        </p:txBody>
      </p:sp>
      <p:sp>
        <p:nvSpPr>
          <p:cNvPr id="309" name="Google Shape;309;p49"/>
          <p:cNvSpPr txBox="1"/>
          <p:nvPr/>
        </p:nvSpPr>
        <p:spPr>
          <a:xfrm>
            <a:off x="5654719" y="9925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working with objects</a:t>
            </a:r>
            <a:endParaRPr/>
          </a:p>
        </p:txBody>
      </p:sp>
      <p:sp>
        <p:nvSpPr>
          <p:cNvPr id="310" name="Google Shape;310;p49"/>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0"/>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0"/>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317" name="Google Shape;317;p50"/>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318" name="Google Shape;318;p50"/>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 sz="3000">
                <a:solidFill>
                  <a:srgbClr val="3F3F3F"/>
                </a:solidFill>
              </a:rPr>
              <a:t>Questions?</a:t>
            </a:r>
            <a:endParaRPr sz="3000"/>
          </a:p>
        </p:txBody>
      </p:sp>
      <p:sp>
        <p:nvSpPr>
          <p:cNvPr id="319" name="Google Shape;319;p50"/>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1"/>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51"/>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326" name="Google Shape;326;p51"/>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327" name="Google Shape;327;p51"/>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 sz="1800">
                <a:solidFill>
                  <a:srgbClr val="6C6C6C"/>
                </a:solidFill>
              </a:rPr>
              <a:t>R-Powered Excel for Business Analytics</a:t>
            </a:r>
            <a:endParaRPr/>
          </a:p>
        </p:txBody>
      </p:sp>
      <p:sp>
        <p:nvSpPr>
          <p:cNvPr id="328" name="Google Shape;328;p51"/>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 sz="1200" u="none" cap="none" strike="noStrike">
                <a:solidFill>
                  <a:srgbClr val="6C6C6C"/>
                </a:solidFill>
                <a:latin typeface="Arial"/>
                <a:ea typeface="Arial"/>
                <a:cs typeface="Arial"/>
                <a:sym typeface="Arial"/>
              </a:rPr>
              <a:t>Month/Year</a:t>
            </a:r>
            <a:endParaRPr/>
          </a:p>
        </p:txBody>
      </p:sp>
      <p:sp>
        <p:nvSpPr>
          <p:cNvPr id="329" name="Google Shape;329;p51"/>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2"/>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From Excel cells to R vectors</a:t>
            </a:r>
            <a:endParaRPr b="1" sz="4000">
              <a:solidFill>
                <a:srgbClr val="FFFFFF"/>
              </a:solidFill>
            </a:endParaRPr>
          </a:p>
        </p:txBody>
      </p:sp>
      <p:sp>
        <p:nvSpPr>
          <p:cNvPr id="336" name="Google Shape;336;p52"/>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53"/>
          <p:cNvPicPr preferRelativeResize="0"/>
          <p:nvPr/>
        </p:nvPicPr>
        <p:blipFill>
          <a:blip r:embed="rId3">
            <a:alphaModFix/>
          </a:blip>
          <a:stretch>
            <a:fillRect/>
          </a:stretch>
        </p:blipFill>
        <p:spPr>
          <a:xfrm>
            <a:off x="594575" y="538175"/>
            <a:ext cx="8143850" cy="3907150"/>
          </a:xfrm>
          <a:prstGeom prst="rect">
            <a:avLst/>
          </a:prstGeom>
          <a:noFill/>
          <a:ln>
            <a:noFill/>
          </a:ln>
        </p:spPr>
      </p:pic>
      <p:sp>
        <p:nvSpPr>
          <p:cNvPr id="342" name="Google Shape;342;p53"/>
          <p:cNvSpPr txBox="1"/>
          <p:nvPr/>
        </p:nvSpPr>
        <p:spPr>
          <a:xfrm>
            <a:off x="380250" y="4485250"/>
            <a:ext cx="56793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https://blog.usejournal.com/understand-basic-to-advance-data-structure-used-in-r-to-use-efficiently-b51b7fd8aff0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Objectives for today</a:t>
            </a:r>
            <a:endParaRPr b="1" i="0" sz="2600" u="none" cap="none" strike="noStrike">
              <a:solidFill>
                <a:srgbClr val="000000"/>
              </a:solidFill>
              <a:latin typeface="Arial"/>
              <a:ea typeface="Arial"/>
              <a:cs typeface="Arial"/>
              <a:sym typeface="Arial"/>
            </a:endParaRPr>
          </a:p>
        </p:txBody>
      </p:sp>
      <p:sp>
        <p:nvSpPr>
          <p:cNvPr id="87" name="Google Shape;87;p18"/>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 sz="2400">
                <a:solidFill>
                  <a:srgbClr val="505050"/>
                </a:solidFill>
              </a:rPr>
              <a:t>Load, view and write Excel files from R</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Perform common data wrangling tasks such as sorting, filtering, and aggregation, using the </a:t>
            </a:r>
            <a:r>
              <a:rPr lang="en" sz="2400">
                <a:solidFill>
                  <a:srgbClr val="505050"/>
                </a:solidFill>
                <a:latin typeface="Consolas"/>
                <a:ea typeface="Consolas"/>
                <a:cs typeface="Consolas"/>
                <a:sym typeface="Consolas"/>
              </a:rPr>
              <a:t>dplyr</a:t>
            </a:r>
            <a:r>
              <a:rPr lang="en" sz="2400">
                <a:solidFill>
                  <a:srgbClr val="505050"/>
                </a:solidFill>
              </a:rPr>
              <a:t> library</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intro-to-vectors</a:t>
            </a:r>
            <a:r>
              <a:rPr b="1" lang="en" sz="2600">
                <a:latin typeface="Consolas"/>
                <a:ea typeface="Consolas"/>
                <a:cs typeface="Consolas"/>
                <a:sym typeface="Consolas"/>
              </a:rPr>
              <a:t>.xlsx</a:t>
            </a:r>
            <a:endParaRPr b="1" sz="2600">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excel-cells-to-r-vectors.r</a:t>
            </a:r>
            <a:endParaRPr b="1" sz="2600">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6"/>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358" name="Google Shape;358;p56"/>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359" name="Google Shape;359;p56"/>
          <p:cNvSpPr txBox="1"/>
          <p:nvPr/>
        </p:nvSpPr>
        <p:spPr>
          <a:xfrm>
            <a:off x="5654719" y="9925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Manipulating vectors in R</a:t>
            </a:r>
            <a:endParaRPr/>
          </a:p>
        </p:txBody>
      </p:sp>
      <p:sp>
        <p:nvSpPr>
          <p:cNvPr id="360" name="Google Shape;360;p56"/>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Create a vector </a:t>
            </a:r>
            <a:r>
              <a:rPr lang="en" sz="2000">
                <a:solidFill>
                  <a:schemeClr val="dk1"/>
                </a:solidFill>
                <a:latin typeface="Consolas"/>
                <a:ea typeface="Consolas"/>
                <a:cs typeface="Consolas"/>
                <a:sym typeface="Consolas"/>
              </a:rPr>
              <a:t>names </a:t>
            </a:r>
            <a:r>
              <a:rPr lang="en" sz="2000">
                <a:solidFill>
                  <a:schemeClr val="dk1"/>
                </a:solidFill>
              </a:rPr>
              <a:t>containing the names of five coworkers.</a:t>
            </a:r>
            <a:endParaRPr sz="2000">
              <a:solidFill>
                <a:schemeClr val="dk1"/>
              </a:solidFill>
            </a:endParaRPr>
          </a:p>
          <a:p>
            <a:pPr indent="-355600" lvl="1" marL="914400" marR="0" rtl="0" algn="l">
              <a:lnSpc>
                <a:spcPct val="90000"/>
              </a:lnSpc>
              <a:spcBef>
                <a:spcPts val="0"/>
              </a:spcBef>
              <a:spcAft>
                <a:spcPts val="0"/>
              </a:spcAft>
              <a:buClr>
                <a:schemeClr val="dk1"/>
              </a:buClr>
              <a:buSzPts val="2000"/>
              <a:buAutoNum type="alphaLcPeriod"/>
            </a:pPr>
            <a:r>
              <a:rPr lang="en" sz="2000">
                <a:solidFill>
                  <a:schemeClr val="dk1"/>
                </a:solidFill>
              </a:rPr>
              <a:t>Access the 1st and 4th values of this vector.</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Create two vectors </a:t>
            </a:r>
            <a:r>
              <a:rPr lang="en" sz="2000">
                <a:solidFill>
                  <a:schemeClr val="dk1"/>
                </a:solidFill>
                <a:latin typeface="Consolas"/>
                <a:ea typeface="Consolas"/>
                <a:cs typeface="Consolas"/>
                <a:sym typeface="Consolas"/>
              </a:rPr>
              <a:t>x</a:t>
            </a:r>
            <a:r>
              <a:rPr lang="en" sz="2000">
                <a:solidFill>
                  <a:schemeClr val="dk1"/>
                </a:solidFill>
              </a:rPr>
              <a:t> and </a:t>
            </a:r>
            <a:r>
              <a:rPr lang="en" sz="2000">
                <a:solidFill>
                  <a:schemeClr val="dk1"/>
                </a:solidFill>
                <a:latin typeface="Consolas"/>
                <a:ea typeface="Consolas"/>
                <a:cs typeface="Consolas"/>
                <a:sym typeface="Consolas"/>
              </a:rPr>
              <a:t>y</a:t>
            </a:r>
            <a:r>
              <a:rPr lang="en" sz="2000">
                <a:solidFill>
                  <a:schemeClr val="dk1"/>
                </a:solidFill>
              </a:rPr>
              <a:t> of length 4; one containing numeric and the other logical values. Multiply them and pass the result to </a:t>
            </a:r>
            <a:r>
              <a:rPr lang="en" sz="2000">
                <a:solidFill>
                  <a:schemeClr val="dk1"/>
                </a:solidFill>
                <a:latin typeface="Consolas"/>
                <a:ea typeface="Consolas"/>
                <a:cs typeface="Consolas"/>
                <a:sym typeface="Consolas"/>
              </a:rPr>
              <a:t>z</a:t>
            </a:r>
            <a:r>
              <a:rPr lang="en" sz="2000">
                <a:solidFill>
                  <a:schemeClr val="dk1"/>
                </a:solidFill>
              </a:rPr>
              <a:t>. What is the result? </a:t>
            </a:r>
            <a:endParaRPr sz="2000">
              <a:solidFill>
                <a:schemeClr val="dk1"/>
              </a:solidFill>
            </a:endParaRPr>
          </a:p>
        </p:txBody>
      </p:sp>
      <p:sp>
        <p:nvSpPr>
          <p:cNvPr id="361" name="Google Shape;361;p56"/>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7"/>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367" name="Google Shape;367;p57"/>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368" name="Google Shape;368;p57"/>
          <p:cNvSpPr txBox="1"/>
          <p:nvPr/>
        </p:nvSpPr>
        <p:spPr>
          <a:xfrm>
            <a:off x="5654719" y="9925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Manipulating vectors in R</a:t>
            </a:r>
            <a:endParaRPr/>
          </a:p>
        </p:txBody>
      </p:sp>
      <p:sp>
        <p:nvSpPr>
          <p:cNvPr id="369" name="Google Shape;369;p57"/>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Create a vector </a:t>
            </a:r>
            <a:r>
              <a:rPr lang="en" sz="2000">
                <a:solidFill>
                  <a:schemeClr val="dk1"/>
                </a:solidFill>
                <a:latin typeface="Consolas"/>
                <a:ea typeface="Consolas"/>
                <a:cs typeface="Consolas"/>
                <a:sym typeface="Consolas"/>
              </a:rPr>
              <a:t>names </a:t>
            </a:r>
            <a:r>
              <a:rPr lang="en" sz="2000">
                <a:solidFill>
                  <a:schemeClr val="dk1"/>
                </a:solidFill>
              </a:rPr>
              <a:t>containing the names of five coworkers.</a:t>
            </a:r>
            <a:endParaRPr sz="2000">
              <a:solidFill>
                <a:schemeClr val="dk1"/>
              </a:solidFill>
            </a:endParaRPr>
          </a:p>
          <a:p>
            <a:pPr indent="-355600" lvl="1" marL="914400" marR="0" rtl="0" algn="l">
              <a:lnSpc>
                <a:spcPct val="90000"/>
              </a:lnSpc>
              <a:spcBef>
                <a:spcPts val="0"/>
              </a:spcBef>
              <a:spcAft>
                <a:spcPts val="0"/>
              </a:spcAft>
              <a:buClr>
                <a:schemeClr val="dk1"/>
              </a:buClr>
              <a:buSzPts val="2000"/>
              <a:buAutoNum type="alphaLcPeriod"/>
            </a:pPr>
            <a:r>
              <a:rPr lang="en" sz="2000">
                <a:solidFill>
                  <a:schemeClr val="dk1"/>
                </a:solidFill>
              </a:rPr>
              <a:t>Access the 1st and 4th values of this vector.</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Create two vectors </a:t>
            </a:r>
            <a:r>
              <a:rPr lang="en" sz="2000">
                <a:solidFill>
                  <a:schemeClr val="dk1"/>
                </a:solidFill>
                <a:latin typeface="Consolas"/>
                <a:ea typeface="Consolas"/>
                <a:cs typeface="Consolas"/>
                <a:sym typeface="Consolas"/>
              </a:rPr>
              <a:t>x</a:t>
            </a:r>
            <a:r>
              <a:rPr lang="en" sz="2000">
                <a:solidFill>
                  <a:schemeClr val="dk1"/>
                </a:solidFill>
              </a:rPr>
              <a:t> and </a:t>
            </a:r>
            <a:r>
              <a:rPr lang="en" sz="2000">
                <a:solidFill>
                  <a:schemeClr val="dk1"/>
                </a:solidFill>
                <a:latin typeface="Consolas"/>
                <a:ea typeface="Consolas"/>
                <a:cs typeface="Consolas"/>
                <a:sym typeface="Consolas"/>
              </a:rPr>
              <a:t>y</a:t>
            </a:r>
            <a:r>
              <a:rPr lang="en" sz="2000">
                <a:solidFill>
                  <a:schemeClr val="dk1"/>
                </a:solidFill>
              </a:rPr>
              <a:t> of length 4; one containing numeric and the other logical values. Multiply them and pass the result to </a:t>
            </a:r>
            <a:r>
              <a:rPr lang="en" sz="2000">
                <a:solidFill>
                  <a:schemeClr val="dk1"/>
                </a:solidFill>
                <a:latin typeface="Consolas"/>
                <a:ea typeface="Consolas"/>
                <a:cs typeface="Consolas"/>
                <a:sym typeface="Consolas"/>
              </a:rPr>
              <a:t>z</a:t>
            </a:r>
            <a:r>
              <a:rPr lang="en" sz="2000">
                <a:solidFill>
                  <a:schemeClr val="dk1"/>
                </a:solidFill>
              </a:rPr>
              <a:t>. What is the result? </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0" lvl="0" marL="0" marR="0" rtl="0" algn="l">
              <a:lnSpc>
                <a:spcPct val="90000"/>
              </a:lnSpc>
              <a:spcBef>
                <a:spcPts val="750"/>
              </a:spcBef>
              <a:spcAft>
                <a:spcPts val="0"/>
              </a:spcAft>
              <a:buNone/>
            </a:pPr>
            <a:r>
              <a:rPr lang="en" sz="2000">
                <a:solidFill>
                  <a:schemeClr val="dk1"/>
                </a:solidFill>
              </a:rPr>
              <a:t>Solutions: </a:t>
            </a:r>
            <a:r>
              <a:rPr lang="en" sz="2000">
                <a:solidFill>
                  <a:schemeClr val="dk1"/>
                </a:solidFill>
                <a:latin typeface="Consolas"/>
                <a:ea typeface="Consolas"/>
                <a:cs typeface="Consolas"/>
                <a:sym typeface="Consolas"/>
              </a:rPr>
              <a:t>excel-vectors-drills.r</a:t>
            </a:r>
            <a:endParaRPr sz="2000">
              <a:solidFill>
                <a:schemeClr val="dk1"/>
              </a:solidFill>
              <a:latin typeface="Consolas"/>
              <a:ea typeface="Consolas"/>
              <a:cs typeface="Consolas"/>
              <a:sym typeface="Consolas"/>
            </a:endParaRPr>
          </a:p>
          <a:p>
            <a:pPr indent="0" lvl="0" marL="0" marR="0" rtl="0" algn="l">
              <a:lnSpc>
                <a:spcPct val="90000"/>
              </a:lnSpc>
              <a:spcBef>
                <a:spcPts val="750"/>
              </a:spcBef>
              <a:spcAft>
                <a:spcPts val="0"/>
              </a:spcAft>
              <a:buNone/>
            </a:pPr>
            <a:r>
              <a:t/>
            </a:r>
            <a:endParaRPr sz="2000">
              <a:solidFill>
                <a:schemeClr val="dk1"/>
              </a:solidFill>
            </a:endParaRPr>
          </a:p>
        </p:txBody>
      </p:sp>
      <p:sp>
        <p:nvSpPr>
          <p:cNvPr id="370" name="Google Shape;370;p57"/>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8"/>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58"/>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377" name="Google Shape;377;p58"/>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378" name="Google Shape;378;p58"/>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 sz="3000">
                <a:solidFill>
                  <a:srgbClr val="3F3F3F"/>
                </a:solidFill>
              </a:rPr>
              <a:t>Questions?</a:t>
            </a:r>
            <a:endParaRPr sz="3000"/>
          </a:p>
        </p:txBody>
      </p:sp>
      <p:sp>
        <p:nvSpPr>
          <p:cNvPr id="379" name="Google Shape;379;p58"/>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9"/>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59"/>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386" name="Google Shape;386;p59"/>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387" name="Google Shape;387;p59"/>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 sz="1800">
                <a:solidFill>
                  <a:srgbClr val="6C6C6C"/>
                </a:solidFill>
              </a:rPr>
              <a:t>R-Powered Excel</a:t>
            </a:r>
            <a:endParaRPr/>
          </a:p>
        </p:txBody>
      </p:sp>
      <p:sp>
        <p:nvSpPr>
          <p:cNvPr id="388" name="Google Shape;388;p59"/>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 sz="1200" u="none" cap="none" strike="noStrike">
                <a:solidFill>
                  <a:srgbClr val="6C6C6C"/>
                </a:solidFill>
                <a:latin typeface="Arial"/>
                <a:ea typeface="Arial"/>
                <a:cs typeface="Arial"/>
                <a:sym typeface="Arial"/>
              </a:rPr>
              <a:t>Month/Year</a:t>
            </a:r>
            <a:endParaRPr/>
          </a:p>
        </p:txBody>
      </p:sp>
      <p:sp>
        <p:nvSpPr>
          <p:cNvPr id="389" name="Google Shape;389;p59"/>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0"/>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0"/>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From Excel tables to R data frames</a:t>
            </a:r>
            <a:endParaRPr b="1" sz="4000">
              <a:solidFill>
                <a:srgbClr val="FFFFFF"/>
              </a:solidFill>
            </a:endParaRPr>
          </a:p>
        </p:txBody>
      </p:sp>
      <p:sp>
        <p:nvSpPr>
          <p:cNvPr id="396" name="Google Shape;396;p60"/>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excel-tables.xlsx</a:t>
            </a:r>
            <a:endParaRPr b="1" i="0" sz="2600" u="none" cap="none" strike="noStrike">
              <a:solidFill>
                <a:srgbClr val="000000"/>
              </a:solidFill>
              <a:latin typeface="Consolas"/>
              <a:ea typeface="Consolas"/>
              <a:cs typeface="Consolas"/>
              <a:sym typeface="Consolas"/>
            </a:endParaRPr>
          </a:p>
        </p:txBody>
      </p:sp>
      <p:sp>
        <p:nvSpPr>
          <p:cNvPr id="402" name="Google Shape;402;p61"/>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62"/>
          <p:cNvPicPr preferRelativeResize="0"/>
          <p:nvPr/>
        </p:nvPicPr>
        <p:blipFill>
          <a:blip r:embed="rId3">
            <a:alphaModFix/>
          </a:blip>
          <a:stretch>
            <a:fillRect/>
          </a:stretch>
        </p:blipFill>
        <p:spPr>
          <a:xfrm>
            <a:off x="594575" y="538175"/>
            <a:ext cx="8143850" cy="3907150"/>
          </a:xfrm>
          <a:prstGeom prst="rect">
            <a:avLst/>
          </a:prstGeom>
          <a:noFill/>
          <a:ln>
            <a:noFill/>
          </a:ln>
        </p:spPr>
      </p:pic>
      <p:sp>
        <p:nvSpPr>
          <p:cNvPr id="408" name="Google Shape;408;p62"/>
          <p:cNvSpPr txBox="1"/>
          <p:nvPr/>
        </p:nvSpPr>
        <p:spPr>
          <a:xfrm>
            <a:off x="380250" y="4485250"/>
            <a:ext cx="56793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https://blog.usejournal.com/understand-basic-to-advance-data-structure-used-in-r-to-use-efficiently-b51b7fd8aff0</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data-frames-in-r.r</a:t>
            </a:r>
            <a:endParaRPr b="1" i="0" sz="2600" u="none" cap="none" strike="noStrike">
              <a:solidFill>
                <a:srgbClr val="000000"/>
              </a:solidFill>
              <a:latin typeface="Consolas"/>
              <a:ea typeface="Consolas"/>
              <a:cs typeface="Consolas"/>
              <a:sym typeface="Consolas"/>
            </a:endParaRPr>
          </a:p>
        </p:txBody>
      </p:sp>
      <p:sp>
        <p:nvSpPr>
          <p:cNvPr id="414" name="Google Shape;414;p63"/>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Objectives for today</a:t>
            </a:r>
            <a:endParaRPr b="1" i="0" sz="2600" u="none" cap="none" strike="noStrike">
              <a:solidFill>
                <a:srgbClr val="000000"/>
              </a:solidFill>
              <a:latin typeface="Arial"/>
              <a:ea typeface="Arial"/>
              <a:cs typeface="Arial"/>
              <a:sym typeface="Arial"/>
            </a:endParaRPr>
          </a:p>
        </p:txBody>
      </p:sp>
      <p:sp>
        <p:nvSpPr>
          <p:cNvPr id="93" name="Google Shape;93;p19"/>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 sz="2400">
                <a:solidFill>
                  <a:srgbClr val="505050"/>
                </a:solidFill>
              </a:rPr>
              <a:t>Load, view and write Excel files from R</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Perform common data wrangling tasks such as sorting, filtering, and aggregation, using the </a:t>
            </a:r>
            <a:r>
              <a:rPr lang="en" sz="2400">
                <a:solidFill>
                  <a:srgbClr val="505050"/>
                </a:solidFill>
                <a:latin typeface="Consolas"/>
                <a:ea typeface="Consolas"/>
                <a:cs typeface="Consolas"/>
                <a:sym typeface="Consolas"/>
              </a:rPr>
              <a:t>dplyr</a:t>
            </a:r>
            <a:r>
              <a:rPr lang="en" sz="2400">
                <a:solidFill>
                  <a:srgbClr val="505050"/>
                </a:solidFill>
              </a:rPr>
              <a:t> library</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Navigate the RStudio integrated development environment</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4"/>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420" name="Google Shape;420;p64"/>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421" name="Google Shape;421;p64"/>
          <p:cNvSpPr txBox="1"/>
          <p:nvPr/>
        </p:nvSpPr>
        <p:spPr>
          <a:xfrm>
            <a:off x="5681869" y="13995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Working with data frames</a:t>
            </a:r>
            <a:endParaRPr/>
          </a:p>
        </p:txBody>
      </p:sp>
      <p:sp>
        <p:nvSpPr>
          <p:cNvPr id="422" name="Google Shape;422;p64"/>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750"/>
              </a:spcBef>
              <a:spcAft>
                <a:spcPts val="0"/>
              </a:spcAft>
              <a:buNone/>
            </a:pPr>
            <a:r>
              <a:rPr lang="en" sz="2000">
                <a:solidFill>
                  <a:schemeClr val="dk1"/>
                </a:solidFill>
              </a:rPr>
              <a:t>Using the </a:t>
            </a:r>
            <a:r>
              <a:rPr lang="en" sz="2000">
                <a:solidFill>
                  <a:schemeClr val="dk1"/>
                </a:solidFill>
                <a:latin typeface="Consolas"/>
                <a:ea typeface="Consolas"/>
                <a:cs typeface="Consolas"/>
                <a:sym typeface="Consolas"/>
              </a:rPr>
              <a:t>mtcars</a:t>
            </a:r>
            <a:r>
              <a:rPr lang="en" sz="2000">
                <a:solidFill>
                  <a:schemeClr val="dk1"/>
                </a:solidFill>
              </a:rPr>
              <a:t> data frame from base R:</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How many rows and columns are there?</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Assign the first dozen rows to </a:t>
            </a:r>
            <a:r>
              <a:rPr lang="en" sz="2000">
                <a:solidFill>
                  <a:schemeClr val="dk1"/>
                </a:solidFill>
                <a:latin typeface="Consolas"/>
                <a:ea typeface="Consolas"/>
                <a:cs typeface="Consolas"/>
                <a:sym typeface="Consolas"/>
              </a:rPr>
              <a:t>mtcars_head</a:t>
            </a:r>
            <a:r>
              <a:rPr lang="en" sz="2000">
                <a:solidFill>
                  <a:schemeClr val="dk1"/>
                </a:solidFill>
              </a:rPr>
              <a:t>.</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Using the </a:t>
            </a:r>
            <a:r>
              <a:rPr lang="en" sz="2000">
                <a:solidFill>
                  <a:schemeClr val="dk1"/>
                </a:solidFill>
                <a:latin typeface="Consolas"/>
                <a:ea typeface="Consolas"/>
                <a:cs typeface="Consolas"/>
                <a:sym typeface="Consolas"/>
              </a:rPr>
              <a:t>log()</a:t>
            </a:r>
            <a:r>
              <a:rPr lang="en" sz="2000">
                <a:solidFill>
                  <a:schemeClr val="dk1"/>
                </a:solidFill>
              </a:rPr>
              <a:t> function, create a column </a:t>
            </a:r>
            <a:r>
              <a:rPr lang="en" sz="2000">
                <a:solidFill>
                  <a:schemeClr val="dk1"/>
                </a:solidFill>
                <a:latin typeface="Consolas"/>
                <a:ea typeface="Consolas"/>
                <a:cs typeface="Consolas"/>
                <a:sym typeface="Consolas"/>
              </a:rPr>
              <a:t>hp_log</a:t>
            </a:r>
            <a:r>
              <a:rPr lang="en" sz="2000">
                <a:solidFill>
                  <a:schemeClr val="dk1"/>
                </a:solidFill>
              </a:rPr>
              <a:t> which is a log-transformation of the column hp.</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Rename the column </a:t>
            </a:r>
            <a:r>
              <a:rPr lang="en" sz="2000">
                <a:solidFill>
                  <a:schemeClr val="dk1"/>
                </a:solidFill>
                <a:latin typeface="Consolas"/>
                <a:ea typeface="Consolas"/>
                <a:cs typeface="Consolas"/>
                <a:sym typeface="Consolas"/>
              </a:rPr>
              <a:t>mpg</a:t>
            </a:r>
            <a:r>
              <a:rPr lang="en" sz="2000">
                <a:solidFill>
                  <a:schemeClr val="dk1"/>
                </a:solidFill>
              </a:rPr>
              <a:t> as </a:t>
            </a:r>
            <a:r>
              <a:rPr lang="en" sz="2000">
                <a:solidFill>
                  <a:schemeClr val="dk1"/>
                </a:solidFill>
                <a:latin typeface="Consolas"/>
                <a:ea typeface="Consolas"/>
                <a:cs typeface="Consolas"/>
                <a:sym typeface="Consolas"/>
              </a:rPr>
              <a:t>miles_per_gallon</a:t>
            </a:r>
            <a:endParaRPr sz="2000">
              <a:solidFill>
                <a:schemeClr val="dk1"/>
              </a:solidFill>
              <a:latin typeface="Consolas"/>
              <a:ea typeface="Consolas"/>
              <a:cs typeface="Consolas"/>
              <a:sym typeface="Consolas"/>
            </a:endParaRPr>
          </a:p>
          <a:p>
            <a:pPr indent="0" lvl="0" marL="0" marR="0" rtl="0" algn="l">
              <a:lnSpc>
                <a:spcPct val="90000"/>
              </a:lnSpc>
              <a:spcBef>
                <a:spcPts val="750"/>
              </a:spcBef>
              <a:spcAft>
                <a:spcPts val="0"/>
              </a:spcAft>
              <a:buNone/>
            </a:pPr>
            <a:r>
              <a:t/>
            </a:r>
            <a:endParaRPr sz="2000">
              <a:solidFill>
                <a:schemeClr val="dk1"/>
              </a:solidFill>
            </a:endParaRPr>
          </a:p>
        </p:txBody>
      </p:sp>
      <p:sp>
        <p:nvSpPr>
          <p:cNvPr id="423" name="Google Shape;423;p6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5"/>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429" name="Google Shape;429;p65"/>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430" name="Google Shape;430;p65"/>
          <p:cNvSpPr txBox="1"/>
          <p:nvPr/>
        </p:nvSpPr>
        <p:spPr>
          <a:xfrm>
            <a:off x="5681869" y="13995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Working with data frames</a:t>
            </a:r>
            <a:endParaRPr/>
          </a:p>
        </p:txBody>
      </p:sp>
      <p:sp>
        <p:nvSpPr>
          <p:cNvPr id="431" name="Google Shape;431;p65"/>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750"/>
              </a:spcBef>
              <a:spcAft>
                <a:spcPts val="0"/>
              </a:spcAft>
              <a:buNone/>
            </a:pPr>
            <a:r>
              <a:rPr lang="en" sz="2000">
                <a:solidFill>
                  <a:schemeClr val="dk1"/>
                </a:solidFill>
              </a:rPr>
              <a:t>Using the </a:t>
            </a:r>
            <a:r>
              <a:rPr lang="en" sz="2000">
                <a:solidFill>
                  <a:schemeClr val="dk1"/>
                </a:solidFill>
                <a:latin typeface="Consolas"/>
                <a:ea typeface="Consolas"/>
                <a:cs typeface="Consolas"/>
                <a:sym typeface="Consolas"/>
              </a:rPr>
              <a:t>mtcars</a:t>
            </a:r>
            <a:r>
              <a:rPr lang="en" sz="2000">
                <a:solidFill>
                  <a:schemeClr val="dk1"/>
                </a:solidFill>
              </a:rPr>
              <a:t> data frame from base R:</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How many rows and columns are there?</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Assign the first dozen rows to </a:t>
            </a:r>
            <a:r>
              <a:rPr lang="en" sz="2000">
                <a:solidFill>
                  <a:schemeClr val="dk1"/>
                </a:solidFill>
                <a:latin typeface="Consolas"/>
                <a:ea typeface="Consolas"/>
                <a:cs typeface="Consolas"/>
                <a:sym typeface="Consolas"/>
              </a:rPr>
              <a:t>mtcars_head</a:t>
            </a:r>
            <a:r>
              <a:rPr lang="en" sz="2000">
                <a:solidFill>
                  <a:schemeClr val="dk1"/>
                </a:solidFill>
              </a:rPr>
              <a:t>.</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Using the </a:t>
            </a:r>
            <a:r>
              <a:rPr lang="en" sz="2000">
                <a:solidFill>
                  <a:schemeClr val="dk1"/>
                </a:solidFill>
                <a:latin typeface="Consolas"/>
                <a:ea typeface="Consolas"/>
                <a:cs typeface="Consolas"/>
                <a:sym typeface="Consolas"/>
              </a:rPr>
              <a:t>log()</a:t>
            </a:r>
            <a:r>
              <a:rPr lang="en" sz="2000">
                <a:solidFill>
                  <a:schemeClr val="dk1"/>
                </a:solidFill>
              </a:rPr>
              <a:t> function, create a column </a:t>
            </a:r>
            <a:r>
              <a:rPr lang="en" sz="2000">
                <a:solidFill>
                  <a:schemeClr val="dk1"/>
                </a:solidFill>
                <a:latin typeface="Consolas"/>
                <a:ea typeface="Consolas"/>
                <a:cs typeface="Consolas"/>
                <a:sym typeface="Consolas"/>
              </a:rPr>
              <a:t>hp_log</a:t>
            </a:r>
            <a:r>
              <a:rPr lang="en" sz="2000">
                <a:solidFill>
                  <a:schemeClr val="dk1"/>
                </a:solidFill>
              </a:rPr>
              <a:t> which is a log-transformation of the column hp.</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Rename the column </a:t>
            </a:r>
            <a:r>
              <a:rPr lang="en" sz="2000">
                <a:solidFill>
                  <a:schemeClr val="dk1"/>
                </a:solidFill>
                <a:latin typeface="Consolas"/>
                <a:ea typeface="Consolas"/>
                <a:cs typeface="Consolas"/>
                <a:sym typeface="Consolas"/>
              </a:rPr>
              <a:t>mpg</a:t>
            </a:r>
            <a:r>
              <a:rPr lang="en" sz="2000">
                <a:solidFill>
                  <a:schemeClr val="dk1"/>
                </a:solidFill>
              </a:rPr>
              <a:t> as </a:t>
            </a:r>
            <a:r>
              <a:rPr lang="en" sz="2000">
                <a:solidFill>
                  <a:schemeClr val="dk1"/>
                </a:solidFill>
                <a:latin typeface="Consolas"/>
                <a:ea typeface="Consolas"/>
                <a:cs typeface="Consolas"/>
                <a:sym typeface="Consolas"/>
              </a:rPr>
              <a:t>miles_per_gallon</a:t>
            </a:r>
            <a:endParaRPr sz="2000">
              <a:solidFill>
                <a:schemeClr val="dk1"/>
              </a:solidFill>
              <a:latin typeface="Consolas"/>
              <a:ea typeface="Consolas"/>
              <a:cs typeface="Consolas"/>
              <a:sym typeface="Consolas"/>
            </a:endParaRPr>
          </a:p>
          <a:p>
            <a:pPr indent="0" lvl="0" marL="0" marR="0" rtl="0" algn="l">
              <a:lnSpc>
                <a:spcPct val="90000"/>
              </a:lnSpc>
              <a:spcBef>
                <a:spcPts val="750"/>
              </a:spcBef>
              <a:spcAft>
                <a:spcPts val="0"/>
              </a:spcAft>
              <a:buNone/>
            </a:pPr>
            <a:r>
              <a:rPr lang="en" sz="2000">
                <a:solidFill>
                  <a:schemeClr val="dk1"/>
                </a:solidFill>
              </a:rPr>
              <a:t>Solutions: </a:t>
            </a:r>
            <a:r>
              <a:rPr lang="en" sz="2000">
                <a:solidFill>
                  <a:schemeClr val="dk1"/>
                </a:solidFill>
                <a:latin typeface="Consolas"/>
                <a:ea typeface="Consolas"/>
                <a:cs typeface="Consolas"/>
                <a:sym typeface="Consolas"/>
              </a:rPr>
              <a:t>data-frames-in-r.drills</a:t>
            </a:r>
            <a:endParaRPr sz="2000">
              <a:solidFill>
                <a:schemeClr val="dk1"/>
              </a:solidFill>
              <a:latin typeface="Consolas"/>
              <a:ea typeface="Consolas"/>
              <a:cs typeface="Consolas"/>
              <a:sym typeface="Consolas"/>
            </a:endParaRPr>
          </a:p>
        </p:txBody>
      </p:sp>
      <p:sp>
        <p:nvSpPr>
          <p:cNvPr id="432" name="Google Shape;432;p65"/>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6"/>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6"/>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Intro to interfacing R and Excel</a:t>
            </a:r>
            <a:endParaRPr b="1" sz="4000">
              <a:solidFill>
                <a:srgbClr val="FFFFFF"/>
              </a:solidFill>
            </a:endParaRPr>
          </a:p>
        </p:txBody>
      </p:sp>
      <p:sp>
        <p:nvSpPr>
          <p:cNvPr id="439" name="Google Shape;439;p66"/>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LOTS of R-Excel interfaces...</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LOTS of R-Excel interfaces...</a:t>
            </a:r>
            <a:endParaRPr b="1" i="0" sz="2600" u="none" cap="none" strike="noStrike">
              <a:solidFill>
                <a:srgbClr val="000000"/>
              </a:solidFill>
              <a:latin typeface="Arial"/>
              <a:ea typeface="Arial"/>
              <a:cs typeface="Arial"/>
              <a:sym typeface="Arial"/>
            </a:endParaRPr>
          </a:p>
        </p:txBody>
      </p:sp>
      <p:sp>
        <p:nvSpPr>
          <p:cNvPr id="450" name="Google Shape;450;p68"/>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
        <p:nvSpPr>
          <p:cNvPr id="451" name="Google Shape;451;p68"/>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gdata</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readxl</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openxlsx</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writexls</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XlConnect</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xlsx</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excel.link</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etc...</a:t>
            </a:r>
            <a:endParaRPr sz="2000">
              <a:solidFill>
                <a:srgbClr val="595959"/>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 many with outside requirements</a:t>
            </a:r>
            <a:endParaRPr b="1" i="0" sz="2600" u="none" cap="none" strike="noStrike">
              <a:solidFill>
                <a:srgbClr val="000000"/>
              </a:solidFill>
              <a:latin typeface="Arial"/>
              <a:ea typeface="Arial"/>
              <a:cs typeface="Arial"/>
              <a:sym typeface="Arial"/>
            </a:endParaRPr>
          </a:p>
        </p:txBody>
      </p:sp>
      <p:sp>
        <p:nvSpPr>
          <p:cNvPr id="457" name="Google Shape;457;p69"/>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
        <p:nvSpPr>
          <p:cNvPr id="458" name="Google Shape;458;p69"/>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gdata (perl)</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readxl</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openxlsx</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writexls (perl)</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XlConnect  (rJava)</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xlsx (rJava)</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excel.link </a:t>
            </a:r>
            <a:endParaRPr sz="2000">
              <a:solidFill>
                <a:srgbClr val="595959"/>
              </a:solidFill>
              <a:latin typeface="Consolas"/>
              <a:ea typeface="Consolas"/>
              <a:cs typeface="Consolas"/>
              <a:sym typeface="Consolas"/>
            </a:endParaRPr>
          </a:p>
          <a:p>
            <a:pPr indent="-264160" lvl="0" marL="265176" marR="0" rtl="0" algn="l">
              <a:lnSpc>
                <a:spcPct val="90000"/>
              </a:lnSpc>
              <a:spcBef>
                <a:spcPts val="0"/>
              </a:spcBef>
              <a:spcAft>
                <a:spcPts val="0"/>
              </a:spcAft>
              <a:buClr>
                <a:srgbClr val="595959"/>
              </a:buClr>
              <a:buSzPts val="2000"/>
              <a:buFont typeface="Consolas"/>
              <a:buChar char="•"/>
            </a:pPr>
            <a:r>
              <a:rPr lang="en" sz="2000">
                <a:solidFill>
                  <a:srgbClr val="595959"/>
                </a:solidFill>
                <a:latin typeface="Consolas"/>
                <a:ea typeface="Consolas"/>
                <a:cs typeface="Consolas"/>
                <a:sym typeface="Consolas"/>
              </a:rPr>
              <a:t>etc...</a:t>
            </a:r>
            <a:endParaRPr sz="2000">
              <a:solidFill>
                <a:srgbClr val="595959"/>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For quick reads into R: </a:t>
            </a:r>
            <a:r>
              <a:rPr b="1" lang="en" sz="2600">
                <a:latin typeface="Consolas"/>
                <a:ea typeface="Consolas"/>
                <a:cs typeface="Consolas"/>
                <a:sym typeface="Consolas"/>
              </a:rPr>
              <a:t>readxl</a:t>
            </a:r>
            <a:endParaRPr b="1" i="0" sz="2600" u="none" cap="none" strike="noStrike">
              <a:solidFill>
                <a:srgbClr val="000000"/>
              </a:solidFill>
              <a:latin typeface="Consolas"/>
              <a:ea typeface="Consolas"/>
              <a:cs typeface="Consolas"/>
              <a:sym typeface="Consolas"/>
            </a:endParaRPr>
          </a:p>
        </p:txBody>
      </p:sp>
      <p:sp>
        <p:nvSpPr>
          <p:cNvPr id="464" name="Google Shape;464;p70"/>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pic>
        <p:nvPicPr>
          <p:cNvPr id="465" name="Google Shape;465;p70"/>
          <p:cNvPicPr preferRelativeResize="0"/>
          <p:nvPr/>
        </p:nvPicPr>
        <p:blipFill>
          <a:blip r:embed="rId3">
            <a:alphaModFix/>
          </a:blip>
          <a:stretch>
            <a:fillRect/>
          </a:stretch>
        </p:blipFill>
        <p:spPr>
          <a:xfrm>
            <a:off x="5682663" y="881740"/>
            <a:ext cx="2466975" cy="2857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For full-service “R-powered Excel:”</a:t>
            </a:r>
            <a:r>
              <a:rPr b="1" lang="en" sz="2600"/>
              <a:t> </a:t>
            </a:r>
            <a:r>
              <a:rPr b="1" lang="en" sz="2600">
                <a:latin typeface="Consolas"/>
                <a:ea typeface="Consolas"/>
                <a:cs typeface="Consolas"/>
                <a:sym typeface="Consolas"/>
              </a:rPr>
              <a:t>openxlsx</a:t>
            </a:r>
            <a:endParaRPr b="1" i="0" sz="2600" u="none" cap="none" strike="noStrike">
              <a:solidFill>
                <a:srgbClr val="000000"/>
              </a:solidFill>
              <a:latin typeface="Consolas"/>
              <a:ea typeface="Consolas"/>
              <a:cs typeface="Consolas"/>
              <a:sym typeface="Consolas"/>
            </a:endParaRPr>
          </a:p>
        </p:txBody>
      </p:sp>
      <p:sp>
        <p:nvSpPr>
          <p:cNvPr id="471" name="Google Shape;471;p71"/>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pic>
        <p:nvPicPr>
          <p:cNvPr id="472" name="Google Shape;472;p71"/>
          <p:cNvPicPr preferRelativeResize="0"/>
          <p:nvPr/>
        </p:nvPicPr>
        <p:blipFill>
          <a:blip r:embed="rId3">
            <a:alphaModFix/>
          </a:blip>
          <a:stretch>
            <a:fillRect/>
          </a:stretch>
        </p:blipFill>
        <p:spPr>
          <a:xfrm>
            <a:off x="1548063" y="1585175"/>
            <a:ext cx="6543675" cy="1885950"/>
          </a:xfrm>
          <a:prstGeom prst="rect">
            <a:avLst/>
          </a:prstGeom>
          <a:noFill/>
          <a:ln>
            <a:noFill/>
          </a:ln>
        </p:spPr>
      </p:pic>
      <p:sp>
        <p:nvSpPr>
          <p:cNvPr id="473" name="Google Shape;473;p71"/>
          <p:cNvSpPr txBox="1"/>
          <p:nvPr/>
        </p:nvSpPr>
        <p:spPr>
          <a:xfrm>
            <a:off x="242475" y="4087250"/>
            <a:ext cx="3658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https://github.com/awalker89/openxlsx</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demo-reading-writing-to-from-r.r</a:t>
            </a:r>
            <a:endParaRPr b="1" i="0" sz="2600" u="none" cap="none" strike="noStrike">
              <a:solidFill>
                <a:srgbClr val="000000"/>
              </a:solidFill>
              <a:latin typeface="Consolas"/>
              <a:ea typeface="Consolas"/>
              <a:cs typeface="Consolas"/>
              <a:sym typeface="Consolas"/>
            </a:endParaRPr>
          </a:p>
        </p:txBody>
      </p:sp>
      <p:sp>
        <p:nvSpPr>
          <p:cNvPr id="479" name="Google Shape;479;p72"/>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3"/>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485" name="Google Shape;485;p73"/>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486" name="Google Shape;486;p73"/>
          <p:cNvSpPr txBox="1"/>
          <p:nvPr/>
        </p:nvSpPr>
        <p:spPr>
          <a:xfrm>
            <a:off x="5654719" y="9925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Interfacing R and Excel</a:t>
            </a:r>
            <a:endParaRPr/>
          </a:p>
        </p:txBody>
      </p:sp>
      <p:sp>
        <p:nvSpPr>
          <p:cNvPr id="487" name="Google Shape;487;p73"/>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750"/>
              </a:spcBef>
              <a:spcAft>
                <a:spcPts val="0"/>
              </a:spcAft>
              <a:buNone/>
            </a:pPr>
            <a:r>
              <a:rPr lang="en" sz="2000">
                <a:solidFill>
                  <a:schemeClr val="dk1"/>
                </a:solidFill>
              </a:rPr>
              <a:t>Using the datasets from </a:t>
            </a:r>
            <a:r>
              <a:rPr lang="en" sz="2000">
                <a:solidFill>
                  <a:schemeClr val="dk1"/>
                </a:solidFill>
                <a:latin typeface="Consolas"/>
                <a:ea typeface="Consolas"/>
                <a:cs typeface="Consolas"/>
                <a:sym typeface="Consolas"/>
              </a:rPr>
              <a:t>nycflights13</a:t>
            </a:r>
            <a:r>
              <a:rPr lang="en" sz="2000">
                <a:solidFill>
                  <a:schemeClr val="dk1"/>
                </a:solidFill>
              </a:rPr>
              <a:t>:</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Export </a:t>
            </a:r>
            <a:r>
              <a:rPr lang="en" sz="2000">
                <a:solidFill>
                  <a:schemeClr val="dk1"/>
                </a:solidFill>
                <a:latin typeface="Consolas"/>
                <a:ea typeface="Consolas"/>
                <a:cs typeface="Consolas"/>
                <a:sym typeface="Consolas"/>
              </a:rPr>
              <a:t>airlines</a:t>
            </a:r>
            <a:r>
              <a:rPr lang="en" sz="2000">
                <a:solidFill>
                  <a:schemeClr val="dk1"/>
                </a:solidFill>
              </a:rPr>
              <a:t>, </a:t>
            </a:r>
            <a:r>
              <a:rPr lang="en" sz="2000">
                <a:solidFill>
                  <a:schemeClr val="dk1"/>
                </a:solidFill>
                <a:latin typeface="Consolas"/>
                <a:ea typeface="Consolas"/>
                <a:cs typeface="Consolas"/>
                <a:sym typeface="Consolas"/>
              </a:rPr>
              <a:t>airports </a:t>
            </a:r>
            <a:r>
              <a:rPr lang="en" sz="2000">
                <a:solidFill>
                  <a:schemeClr val="dk1"/>
                </a:solidFill>
              </a:rPr>
              <a:t>and </a:t>
            </a:r>
            <a:r>
              <a:rPr lang="en" sz="2000">
                <a:solidFill>
                  <a:schemeClr val="dk1"/>
                </a:solidFill>
                <a:latin typeface="Consolas"/>
                <a:ea typeface="Consolas"/>
                <a:cs typeface="Consolas"/>
                <a:sym typeface="Consolas"/>
              </a:rPr>
              <a:t>planes</a:t>
            </a:r>
            <a:r>
              <a:rPr lang="en" sz="2000">
                <a:solidFill>
                  <a:schemeClr val="dk1"/>
                </a:solidFill>
              </a:rPr>
              <a:t> as worksheets of the same workbook, formatted as tables.</a:t>
            </a:r>
            <a:endParaRPr sz="2000">
              <a:solidFill>
                <a:schemeClr val="dk1"/>
              </a:solidFill>
              <a:latin typeface="Consolas"/>
              <a:ea typeface="Consolas"/>
              <a:cs typeface="Consolas"/>
              <a:sym typeface="Consolas"/>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Read the </a:t>
            </a:r>
            <a:r>
              <a:rPr lang="en" sz="2000">
                <a:solidFill>
                  <a:schemeClr val="dk1"/>
                </a:solidFill>
                <a:latin typeface="Consolas"/>
                <a:ea typeface="Consolas"/>
                <a:cs typeface="Consolas"/>
                <a:sym typeface="Consolas"/>
              </a:rPr>
              <a:t>planes</a:t>
            </a:r>
            <a:r>
              <a:rPr lang="en" sz="2000">
                <a:solidFill>
                  <a:schemeClr val="dk1"/>
                </a:solidFill>
              </a:rPr>
              <a:t> worksheet back into </a:t>
            </a:r>
            <a:r>
              <a:rPr lang="en" sz="2000">
                <a:solidFill>
                  <a:schemeClr val="dk1"/>
                </a:solidFill>
                <a:latin typeface="Consolas"/>
                <a:ea typeface="Consolas"/>
                <a:cs typeface="Consolas"/>
                <a:sym typeface="Consolas"/>
              </a:rPr>
              <a:t>R</a:t>
            </a:r>
            <a:r>
              <a:rPr lang="en" sz="2000">
                <a:solidFill>
                  <a:schemeClr val="dk1"/>
                </a:solidFill>
              </a:rPr>
              <a:t> using </a:t>
            </a:r>
            <a:r>
              <a:rPr lang="en" sz="2000">
                <a:solidFill>
                  <a:schemeClr val="dk1"/>
                </a:solidFill>
                <a:latin typeface="Consolas"/>
                <a:ea typeface="Consolas"/>
                <a:cs typeface="Consolas"/>
                <a:sym typeface="Consolas"/>
              </a:rPr>
              <a:t>openxlsx</a:t>
            </a:r>
            <a:r>
              <a:rPr lang="en" sz="2000">
                <a:solidFill>
                  <a:schemeClr val="dk1"/>
                </a:solidFill>
              </a:rPr>
              <a:t>.</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Read the airports worksheet back into </a:t>
            </a:r>
            <a:r>
              <a:rPr lang="en" sz="2000">
                <a:solidFill>
                  <a:schemeClr val="dk1"/>
                </a:solidFill>
                <a:latin typeface="Consolas"/>
                <a:ea typeface="Consolas"/>
                <a:cs typeface="Consolas"/>
                <a:sym typeface="Consolas"/>
              </a:rPr>
              <a:t>R</a:t>
            </a:r>
            <a:r>
              <a:rPr lang="en" sz="2000">
                <a:solidFill>
                  <a:schemeClr val="dk1"/>
                </a:solidFill>
              </a:rPr>
              <a:t> using </a:t>
            </a:r>
            <a:r>
              <a:rPr lang="en" sz="2000">
                <a:solidFill>
                  <a:schemeClr val="dk1"/>
                </a:solidFill>
                <a:latin typeface="Consolas"/>
                <a:ea typeface="Consolas"/>
                <a:cs typeface="Consolas"/>
                <a:sym typeface="Consolas"/>
              </a:rPr>
              <a:t>readxl</a:t>
            </a:r>
            <a:r>
              <a:rPr lang="en" sz="2000">
                <a:solidFill>
                  <a:schemeClr val="dk1"/>
                </a:solidFill>
              </a:rPr>
              <a:t>. </a:t>
            </a:r>
            <a:endParaRPr sz="2000">
              <a:solidFill>
                <a:schemeClr val="dk1"/>
              </a:solidFill>
            </a:endParaRPr>
          </a:p>
        </p:txBody>
      </p:sp>
      <p:sp>
        <p:nvSpPr>
          <p:cNvPr id="488" name="Google Shape;488;p73"/>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Objectives for today</a:t>
            </a:r>
            <a:endParaRPr b="1" i="0" sz="2600" u="none" cap="none" strike="noStrike">
              <a:solidFill>
                <a:srgbClr val="000000"/>
              </a:solidFill>
              <a:latin typeface="Arial"/>
              <a:ea typeface="Arial"/>
              <a:cs typeface="Arial"/>
              <a:sym typeface="Arial"/>
            </a:endParaRPr>
          </a:p>
        </p:txBody>
      </p:sp>
      <p:sp>
        <p:nvSpPr>
          <p:cNvPr id="99" name="Google Shape;99;p20"/>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 sz="2400">
                <a:solidFill>
                  <a:srgbClr val="505050"/>
                </a:solidFill>
              </a:rPr>
              <a:t>Load, view and write Excel files from R</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Perform common data wrangling tasks such as sorting, filtering, and aggregation, using the </a:t>
            </a:r>
            <a:r>
              <a:rPr lang="en" sz="2400">
                <a:solidFill>
                  <a:srgbClr val="505050"/>
                </a:solidFill>
                <a:latin typeface="Consolas"/>
                <a:ea typeface="Consolas"/>
                <a:cs typeface="Consolas"/>
                <a:sym typeface="Consolas"/>
              </a:rPr>
              <a:t>dplyr</a:t>
            </a:r>
            <a:r>
              <a:rPr lang="en" sz="2400">
                <a:solidFill>
                  <a:srgbClr val="505050"/>
                </a:solidFill>
              </a:rPr>
              <a:t> library</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Navigate the RStudio integrated development environment</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Identify, install and implement useful packages for your needs</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4"/>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494" name="Google Shape;494;p74"/>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495" name="Google Shape;495;p74"/>
          <p:cNvSpPr txBox="1"/>
          <p:nvPr/>
        </p:nvSpPr>
        <p:spPr>
          <a:xfrm>
            <a:off x="5654719" y="9925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Interfacing R and Excel</a:t>
            </a:r>
            <a:endParaRPr/>
          </a:p>
        </p:txBody>
      </p:sp>
      <p:sp>
        <p:nvSpPr>
          <p:cNvPr id="496" name="Google Shape;496;p74"/>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750"/>
              </a:spcBef>
              <a:spcAft>
                <a:spcPts val="0"/>
              </a:spcAft>
              <a:buNone/>
            </a:pPr>
            <a:r>
              <a:rPr lang="en" sz="2000">
                <a:solidFill>
                  <a:schemeClr val="dk1"/>
                </a:solidFill>
              </a:rPr>
              <a:t>Using the datasets from </a:t>
            </a:r>
            <a:r>
              <a:rPr lang="en" sz="2000">
                <a:solidFill>
                  <a:schemeClr val="dk1"/>
                </a:solidFill>
                <a:latin typeface="Consolas"/>
                <a:ea typeface="Consolas"/>
                <a:cs typeface="Consolas"/>
                <a:sym typeface="Consolas"/>
              </a:rPr>
              <a:t>nycflights13</a:t>
            </a:r>
            <a:r>
              <a:rPr lang="en" sz="2000">
                <a:solidFill>
                  <a:schemeClr val="dk1"/>
                </a:solidFill>
              </a:rPr>
              <a:t>:</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Export </a:t>
            </a:r>
            <a:r>
              <a:rPr lang="en" sz="2000">
                <a:solidFill>
                  <a:schemeClr val="dk1"/>
                </a:solidFill>
                <a:latin typeface="Consolas"/>
                <a:ea typeface="Consolas"/>
                <a:cs typeface="Consolas"/>
                <a:sym typeface="Consolas"/>
              </a:rPr>
              <a:t>airlines</a:t>
            </a:r>
            <a:r>
              <a:rPr lang="en" sz="2000">
                <a:solidFill>
                  <a:schemeClr val="dk1"/>
                </a:solidFill>
              </a:rPr>
              <a:t>, </a:t>
            </a:r>
            <a:r>
              <a:rPr lang="en" sz="2000">
                <a:solidFill>
                  <a:schemeClr val="dk1"/>
                </a:solidFill>
                <a:latin typeface="Consolas"/>
                <a:ea typeface="Consolas"/>
                <a:cs typeface="Consolas"/>
                <a:sym typeface="Consolas"/>
              </a:rPr>
              <a:t>airports </a:t>
            </a:r>
            <a:r>
              <a:rPr lang="en" sz="2000">
                <a:solidFill>
                  <a:schemeClr val="dk1"/>
                </a:solidFill>
              </a:rPr>
              <a:t>and </a:t>
            </a:r>
            <a:r>
              <a:rPr lang="en" sz="2000">
                <a:solidFill>
                  <a:schemeClr val="dk1"/>
                </a:solidFill>
                <a:latin typeface="Consolas"/>
                <a:ea typeface="Consolas"/>
                <a:cs typeface="Consolas"/>
                <a:sym typeface="Consolas"/>
              </a:rPr>
              <a:t>planes</a:t>
            </a:r>
            <a:r>
              <a:rPr lang="en" sz="2000">
                <a:solidFill>
                  <a:schemeClr val="dk1"/>
                </a:solidFill>
              </a:rPr>
              <a:t> as worksheets of the same workbook, formatted as tables.</a:t>
            </a:r>
            <a:endParaRPr sz="2000">
              <a:solidFill>
                <a:schemeClr val="dk1"/>
              </a:solidFill>
              <a:latin typeface="Consolas"/>
              <a:ea typeface="Consolas"/>
              <a:cs typeface="Consolas"/>
              <a:sym typeface="Consolas"/>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Read the </a:t>
            </a:r>
            <a:r>
              <a:rPr lang="en" sz="2000">
                <a:solidFill>
                  <a:schemeClr val="dk1"/>
                </a:solidFill>
                <a:latin typeface="Consolas"/>
                <a:ea typeface="Consolas"/>
                <a:cs typeface="Consolas"/>
                <a:sym typeface="Consolas"/>
              </a:rPr>
              <a:t>planes</a:t>
            </a:r>
            <a:r>
              <a:rPr lang="en" sz="2000">
                <a:solidFill>
                  <a:schemeClr val="dk1"/>
                </a:solidFill>
              </a:rPr>
              <a:t> worksheet back into </a:t>
            </a:r>
            <a:r>
              <a:rPr lang="en" sz="2000">
                <a:solidFill>
                  <a:schemeClr val="dk1"/>
                </a:solidFill>
                <a:latin typeface="Consolas"/>
                <a:ea typeface="Consolas"/>
                <a:cs typeface="Consolas"/>
                <a:sym typeface="Consolas"/>
              </a:rPr>
              <a:t>R</a:t>
            </a:r>
            <a:r>
              <a:rPr lang="en" sz="2000">
                <a:solidFill>
                  <a:schemeClr val="dk1"/>
                </a:solidFill>
              </a:rPr>
              <a:t> using </a:t>
            </a:r>
            <a:r>
              <a:rPr lang="en" sz="2000">
                <a:solidFill>
                  <a:schemeClr val="dk1"/>
                </a:solidFill>
                <a:latin typeface="Consolas"/>
                <a:ea typeface="Consolas"/>
                <a:cs typeface="Consolas"/>
                <a:sym typeface="Consolas"/>
              </a:rPr>
              <a:t>openxlsx</a:t>
            </a:r>
            <a:r>
              <a:rPr lang="en" sz="2000">
                <a:solidFill>
                  <a:schemeClr val="dk1"/>
                </a:solidFill>
              </a:rPr>
              <a:t>.</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Read the </a:t>
            </a:r>
            <a:r>
              <a:rPr lang="en" sz="2000">
                <a:solidFill>
                  <a:schemeClr val="dk1"/>
                </a:solidFill>
                <a:latin typeface="Consolas"/>
                <a:ea typeface="Consolas"/>
                <a:cs typeface="Consolas"/>
                <a:sym typeface="Consolas"/>
              </a:rPr>
              <a:t>airports </a:t>
            </a:r>
            <a:r>
              <a:rPr lang="en" sz="2000">
                <a:solidFill>
                  <a:schemeClr val="dk1"/>
                </a:solidFill>
              </a:rPr>
              <a:t>worksheet back into </a:t>
            </a:r>
            <a:r>
              <a:rPr lang="en" sz="2000">
                <a:solidFill>
                  <a:schemeClr val="dk1"/>
                </a:solidFill>
                <a:latin typeface="Consolas"/>
                <a:ea typeface="Consolas"/>
                <a:cs typeface="Consolas"/>
                <a:sym typeface="Consolas"/>
              </a:rPr>
              <a:t>R</a:t>
            </a:r>
            <a:r>
              <a:rPr lang="en" sz="2000">
                <a:solidFill>
                  <a:schemeClr val="dk1"/>
                </a:solidFill>
              </a:rPr>
              <a:t> using </a:t>
            </a:r>
            <a:r>
              <a:rPr lang="en" sz="2000">
                <a:solidFill>
                  <a:schemeClr val="dk1"/>
                </a:solidFill>
                <a:latin typeface="Consolas"/>
                <a:ea typeface="Consolas"/>
                <a:cs typeface="Consolas"/>
                <a:sym typeface="Consolas"/>
              </a:rPr>
              <a:t>readxl</a:t>
            </a:r>
            <a:r>
              <a:rPr lang="en" sz="2000">
                <a:solidFill>
                  <a:schemeClr val="dk1"/>
                </a:solidFill>
              </a:rPr>
              <a:t>. </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0" lvl="0" marL="0" marR="0" rtl="0" algn="l">
              <a:lnSpc>
                <a:spcPct val="90000"/>
              </a:lnSpc>
              <a:spcBef>
                <a:spcPts val="750"/>
              </a:spcBef>
              <a:spcAft>
                <a:spcPts val="0"/>
              </a:spcAft>
              <a:buNone/>
            </a:pPr>
            <a:r>
              <a:rPr lang="en" sz="2000">
                <a:solidFill>
                  <a:schemeClr val="dk1"/>
                </a:solidFill>
              </a:rPr>
              <a:t>Solutions: </a:t>
            </a:r>
            <a:r>
              <a:rPr lang="en" sz="2000">
                <a:solidFill>
                  <a:schemeClr val="dk1"/>
                </a:solidFill>
                <a:latin typeface="Consolas"/>
                <a:ea typeface="Consolas"/>
                <a:cs typeface="Consolas"/>
                <a:sym typeface="Consolas"/>
              </a:rPr>
              <a:t>drills-reading-writing-to-from-r.r</a:t>
            </a:r>
            <a:endParaRPr sz="2000">
              <a:solidFill>
                <a:schemeClr val="dk1"/>
              </a:solidFill>
              <a:latin typeface="Consolas"/>
              <a:ea typeface="Consolas"/>
              <a:cs typeface="Consolas"/>
              <a:sym typeface="Consolas"/>
            </a:endParaRPr>
          </a:p>
        </p:txBody>
      </p:sp>
      <p:sp>
        <p:nvSpPr>
          <p:cNvPr id="497" name="Google Shape;497;p7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If it’s a dataset, R can probably read it</a:t>
            </a:r>
            <a:endParaRPr b="1" i="0" sz="2600" u="none" cap="none" strike="noStrike">
              <a:solidFill>
                <a:srgbClr val="000000"/>
              </a:solidFill>
              <a:latin typeface="Consolas"/>
              <a:ea typeface="Consolas"/>
              <a:cs typeface="Consolas"/>
              <a:sym typeface="Consolas"/>
            </a:endParaRPr>
          </a:p>
        </p:txBody>
      </p:sp>
      <p:sp>
        <p:nvSpPr>
          <p:cNvPr id="503" name="Google Shape;503;p75"/>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pic>
        <p:nvPicPr>
          <p:cNvPr id="504" name="Google Shape;504;p75"/>
          <p:cNvPicPr preferRelativeResize="0"/>
          <p:nvPr/>
        </p:nvPicPr>
        <p:blipFill>
          <a:blip r:embed="rId3">
            <a:alphaModFix/>
          </a:blip>
          <a:stretch>
            <a:fillRect/>
          </a:stretch>
        </p:blipFill>
        <p:spPr>
          <a:xfrm>
            <a:off x="152400" y="1671600"/>
            <a:ext cx="1381125" cy="1609725"/>
          </a:xfrm>
          <a:prstGeom prst="rect">
            <a:avLst/>
          </a:prstGeom>
          <a:noFill/>
          <a:ln>
            <a:noFill/>
          </a:ln>
        </p:spPr>
      </p:pic>
      <p:pic>
        <p:nvPicPr>
          <p:cNvPr id="505" name="Google Shape;505;p75"/>
          <p:cNvPicPr preferRelativeResize="0"/>
          <p:nvPr/>
        </p:nvPicPr>
        <p:blipFill>
          <a:blip r:embed="rId4">
            <a:alphaModFix/>
          </a:blip>
          <a:stretch>
            <a:fillRect/>
          </a:stretch>
        </p:blipFill>
        <p:spPr>
          <a:xfrm>
            <a:off x="2194500" y="2359325"/>
            <a:ext cx="1981200" cy="2286000"/>
          </a:xfrm>
          <a:prstGeom prst="rect">
            <a:avLst/>
          </a:prstGeom>
          <a:noFill/>
          <a:ln>
            <a:noFill/>
          </a:ln>
        </p:spPr>
      </p:pic>
      <p:pic>
        <p:nvPicPr>
          <p:cNvPr id="506" name="Google Shape;506;p75"/>
          <p:cNvPicPr preferRelativeResize="0"/>
          <p:nvPr/>
        </p:nvPicPr>
        <p:blipFill>
          <a:blip r:embed="rId5">
            <a:alphaModFix/>
          </a:blip>
          <a:stretch>
            <a:fillRect/>
          </a:stretch>
        </p:blipFill>
        <p:spPr>
          <a:xfrm>
            <a:off x="4226874" y="1025415"/>
            <a:ext cx="1952625" cy="2257425"/>
          </a:xfrm>
          <a:prstGeom prst="rect">
            <a:avLst/>
          </a:prstGeom>
          <a:noFill/>
          <a:ln>
            <a:noFill/>
          </a:ln>
        </p:spPr>
      </p:pic>
      <p:pic>
        <p:nvPicPr>
          <p:cNvPr id="507" name="Google Shape;507;p75"/>
          <p:cNvPicPr preferRelativeResize="0"/>
          <p:nvPr/>
        </p:nvPicPr>
        <p:blipFill>
          <a:blip r:embed="rId6">
            <a:alphaModFix/>
          </a:blip>
          <a:stretch>
            <a:fillRect/>
          </a:stretch>
        </p:blipFill>
        <p:spPr>
          <a:xfrm>
            <a:off x="7221899" y="1819290"/>
            <a:ext cx="1562100" cy="1809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6"/>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76"/>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514" name="Google Shape;514;p76"/>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515" name="Google Shape;515;p76"/>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 sz="3000">
                <a:solidFill>
                  <a:srgbClr val="3F3F3F"/>
                </a:solidFill>
              </a:rPr>
              <a:t>Questions?</a:t>
            </a:r>
            <a:endParaRPr sz="3000"/>
          </a:p>
        </p:txBody>
      </p:sp>
      <p:sp>
        <p:nvSpPr>
          <p:cNvPr id="516" name="Google Shape;516;p76"/>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7"/>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77"/>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523" name="Google Shape;523;p77"/>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524" name="Google Shape;524;p77"/>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 sz="1800">
                <a:solidFill>
                  <a:srgbClr val="6C6C6C"/>
                </a:solidFill>
              </a:rPr>
              <a:t>R-Powered Excel</a:t>
            </a:r>
            <a:endParaRPr/>
          </a:p>
        </p:txBody>
      </p:sp>
      <p:sp>
        <p:nvSpPr>
          <p:cNvPr id="525" name="Google Shape;525;p77"/>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 sz="1200" u="none" cap="none" strike="noStrike">
                <a:solidFill>
                  <a:srgbClr val="6C6C6C"/>
                </a:solidFill>
                <a:latin typeface="Arial"/>
                <a:ea typeface="Arial"/>
                <a:cs typeface="Arial"/>
                <a:sym typeface="Arial"/>
              </a:rPr>
              <a:t>Month/Year</a:t>
            </a:r>
            <a:endParaRPr/>
          </a:p>
        </p:txBody>
      </p:sp>
      <p:sp>
        <p:nvSpPr>
          <p:cNvPr id="526" name="Google Shape;526;p77"/>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8"/>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8"/>
          <p:cNvSpPr txBox="1"/>
          <p:nvPr/>
        </p:nvSpPr>
        <p:spPr>
          <a:xfrm>
            <a:off x="557750" y="1149425"/>
            <a:ext cx="78534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From PivotTables to </a:t>
            </a:r>
            <a:r>
              <a:rPr b="1" lang="en" sz="4000">
                <a:solidFill>
                  <a:srgbClr val="FFFFFF"/>
                </a:solidFill>
                <a:latin typeface="Consolas"/>
                <a:ea typeface="Consolas"/>
                <a:cs typeface="Consolas"/>
                <a:sym typeface="Consolas"/>
              </a:rPr>
              <a:t>dplyr</a:t>
            </a:r>
            <a:r>
              <a:rPr b="1" lang="en" sz="4000">
                <a:solidFill>
                  <a:srgbClr val="FFFFFF"/>
                </a:solidFill>
              </a:rPr>
              <a:t> manipulation</a:t>
            </a:r>
            <a:endParaRPr b="1" sz="40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pivot-dplyr-demo.xlsx</a:t>
            </a:r>
            <a:endParaRPr b="1" i="0" sz="2600" u="none" cap="none" strike="noStrike">
              <a:solidFill>
                <a:srgbClr val="000000"/>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0"/>
          <p:cNvSpPr txBox="1"/>
          <p:nvPr/>
        </p:nvSpPr>
        <p:spPr>
          <a:xfrm>
            <a:off x="398625" y="1173700"/>
            <a:ext cx="8190600" cy="36558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0"/>
              </a:spcBef>
              <a:spcAft>
                <a:spcPts val="0"/>
              </a:spcAft>
              <a:buNone/>
            </a:pPr>
            <a:r>
              <a:t/>
            </a:r>
            <a:endParaRPr/>
          </a:p>
        </p:txBody>
      </p:sp>
      <p:sp>
        <p:nvSpPr>
          <p:cNvPr id="543" name="Google Shape;543;p80"/>
          <p:cNvSpPr txBox="1"/>
          <p:nvPr/>
        </p:nvSpPr>
        <p:spPr>
          <a:xfrm>
            <a:off x="476698" y="65936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4000">
                <a:latin typeface="Consolas"/>
                <a:ea typeface="Consolas"/>
                <a:cs typeface="Consolas"/>
                <a:sym typeface="Consolas"/>
              </a:rPr>
              <a:t>dplyr</a:t>
            </a:r>
            <a:r>
              <a:rPr b="1" lang="en" sz="4000"/>
              <a:t>: a grammar of data manipulation</a:t>
            </a:r>
            <a:endParaRPr/>
          </a:p>
        </p:txBody>
      </p:sp>
      <p:pic>
        <p:nvPicPr>
          <p:cNvPr id="544" name="Google Shape;544;p80"/>
          <p:cNvPicPr preferRelativeResize="0"/>
          <p:nvPr/>
        </p:nvPicPr>
        <p:blipFill>
          <a:blip r:embed="rId3">
            <a:alphaModFix/>
          </a:blip>
          <a:stretch>
            <a:fillRect/>
          </a:stretch>
        </p:blipFill>
        <p:spPr>
          <a:xfrm>
            <a:off x="4712926" y="1495738"/>
            <a:ext cx="2598625" cy="3011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8" name="Shape 548"/>
        <p:cNvGrpSpPr/>
        <p:nvPr/>
      </p:nvGrpSpPr>
      <p:grpSpPr>
        <a:xfrm>
          <a:off x="0" y="0"/>
          <a:ext cx="0" cy="0"/>
          <a:chOff x="0" y="0"/>
          <a:chExt cx="0" cy="0"/>
        </a:xfrm>
      </p:grpSpPr>
      <p:sp>
        <p:nvSpPr>
          <p:cNvPr id="549" name="Google Shape;549;p8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4000"/>
              <a:t>Important </a:t>
            </a:r>
            <a:r>
              <a:rPr b="1" lang="en" sz="4000">
                <a:latin typeface="Consolas"/>
                <a:ea typeface="Consolas"/>
                <a:cs typeface="Consolas"/>
                <a:sym typeface="Consolas"/>
              </a:rPr>
              <a:t>dplyr</a:t>
            </a:r>
            <a:r>
              <a:rPr b="1" lang="en" sz="4000"/>
              <a:t> “verbs”</a:t>
            </a:r>
            <a:endParaRPr/>
          </a:p>
        </p:txBody>
      </p:sp>
      <p:sp>
        <p:nvSpPr>
          <p:cNvPr id="550" name="Google Shape;550;p81"/>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aphicFrame>
        <p:nvGraphicFramePr>
          <p:cNvPr id="551" name="Google Shape;551;p81"/>
          <p:cNvGraphicFramePr/>
          <p:nvPr/>
        </p:nvGraphicFramePr>
        <p:xfrm>
          <a:off x="438825" y="1273125"/>
          <a:ext cx="3000000" cy="3000000"/>
        </p:xfrm>
        <a:graphic>
          <a:graphicData uri="http://schemas.openxmlformats.org/drawingml/2006/table">
            <a:tbl>
              <a:tblPr bandRow="1" firstRow="1">
                <a:noFill/>
                <a:tableStyleId>{B0ABAD60-A4DF-4FFC-AE84-4584EAA263B9}</a:tableStyleId>
              </a:tblPr>
              <a:tblGrid>
                <a:gridCol w="2287200"/>
                <a:gridCol w="5823000"/>
              </a:tblGrid>
              <a:tr h="370850">
                <a:tc gridSpan="2">
                  <a:txBody>
                    <a:bodyPr/>
                    <a:lstStyle/>
                    <a:p>
                      <a:pPr indent="0" lvl="0" marL="0" marR="0" rtl="0" algn="l">
                        <a:spcBef>
                          <a:spcPts val="0"/>
                        </a:spcBef>
                        <a:spcAft>
                          <a:spcPts val="0"/>
                        </a:spcAft>
                        <a:buNone/>
                      </a:pPr>
                      <a:r>
                        <a:rPr b="1" lang="en" sz="1800">
                          <a:solidFill>
                            <a:schemeClr val="lt1"/>
                          </a:solidFill>
                        </a:rPr>
                        <a:t>Function</a:t>
                      </a:r>
                      <a:r>
                        <a:rPr b="1" lang="en" sz="1800">
                          <a:solidFill>
                            <a:schemeClr val="lt1"/>
                          </a:solidFill>
                        </a:rPr>
                        <a:t>                    What it does</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lang="en" sz="1800">
                          <a:solidFill>
                            <a:schemeClr val="dk1"/>
                          </a:solidFill>
                          <a:latin typeface="Consolas"/>
                          <a:ea typeface="Consolas"/>
                          <a:cs typeface="Consolas"/>
                          <a:sym typeface="Consolas"/>
                        </a:rPr>
                        <a:t>mutate()</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 sz="1800">
                          <a:solidFill>
                            <a:schemeClr val="dk1"/>
                          </a:solidFill>
                        </a:rPr>
                        <a:t>Creates new columns based on exsiting columns</a:t>
                      </a:r>
                      <a:endParaRPr sz="18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 sz="1800">
                          <a:solidFill>
                            <a:schemeClr val="dk1"/>
                          </a:solidFill>
                          <a:latin typeface="Consolas"/>
                          <a:ea typeface="Consolas"/>
                          <a:cs typeface="Consolas"/>
                          <a:sym typeface="Consolas"/>
                        </a:rPr>
                        <a:t>select</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 sz="1800">
                          <a:solidFill>
                            <a:schemeClr val="dk1"/>
                          </a:solidFill>
                        </a:rPr>
                        <a:t>Selects selected columns</a:t>
                      </a:r>
                      <a:endParaRPr sz="18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rename()</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 sz="1800">
                          <a:solidFill>
                            <a:schemeClr val="dk1"/>
                          </a:solidFill>
                        </a:rPr>
                        <a:t>Renames selected columns</a:t>
                      </a:r>
                      <a:endParaRPr sz="18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arrange()</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 sz="1800">
                          <a:solidFill>
                            <a:schemeClr val="dk1"/>
                          </a:solidFill>
                        </a:rPr>
                        <a:t>Reorders rows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filter</a:t>
                      </a:r>
                      <a:r>
                        <a:rPr lang="en" sz="18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 sz="1800">
                          <a:solidFill>
                            <a:schemeClr val="dk1"/>
                          </a:solidFill>
                        </a:rPr>
                        <a:t>Selects rows based on condition</a:t>
                      </a:r>
                      <a:endParaRPr sz="11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group_by()</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 sz="1800">
                          <a:solidFill>
                            <a:schemeClr val="dk1"/>
                          </a:solidFill>
                        </a:rPr>
                        <a:t>Groups records by selected columns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summarise()</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 sz="1800">
                          <a:solidFill>
                            <a:schemeClr val="dk1"/>
                          </a:solidFill>
                        </a:rPr>
                        <a:t>Aggregates values for each group</a:t>
                      </a:r>
                      <a:endParaRPr sz="1100">
                        <a:solidFill>
                          <a:schemeClr val="dk1"/>
                        </a:solidFill>
                      </a:endParaRPr>
                    </a:p>
                  </a:txBody>
                  <a:tcPr marT="45725" marB="45725" marR="91450" marL="91450" anchor="ctr">
                    <a:solidFill>
                      <a:srgbClr val="D8D8D8"/>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dplyr-manipulation-demo.r</a:t>
            </a:r>
            <a:endParaRPr b="1" i="0" sz="2600" u="none" cap="none" strike="noStrike">
              <a:solidFill>
                <a:srgbClr val="000000"/>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3"/>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562" name="Google Shape;562;p83"/>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563" name="Google Shape;563;p83"/>
          <p:cNvSpPr txBox="1"/>
          <p:nvPr/>
        </p:nvSpPr>
        <p:spPr>
          <a:xfrm>
            <a:off x="5496751" y="1091225"/>
            <a:ext cx="3822900" cy="11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b="1" lang="en" sz="4000">
                <a:solidFill>
                  <a:schemeClr val="lt1"/>
                </a:solidFill>
              </a:rPr>
              <a:t>Drills: </a:t>
            </a:r>
            <a:r>
              <a:rPr b="1" lang="en" sz="4000">
                <a:solidFill>
                  <a:schemeClr val="lt1"/>
                </a:solidFill>
                <a:latin typeface="Consolas"/>
                <a:ea typeface="Consolas"/>
                <a:cs typeface="Consolas"/>
                <a:sym typeface="Consolas"/>
              </a:rPr>
              <a:t>dplyr </a:t>
            </a:r>
            <a:r>
              <a:rPr b="1" lang="en" sz="4000">
                <a:solidFill>
                  <a:schemeClr val="lt1"/>
                </a:solidFill>
              </a:rPr>
              <a:t>manipulation</a:t>
            </a:r>
            <a:endParaRPr>
              <a:solidFill>
                <a:schemeClr val="dk2"/>
              </a:solidFill>
            </a:endParaRPr>
          </a:p>
          <a:p>
            <a:pPr indent="0" lvl="0" marL="0" marR="0" rtl="0" algn="l">
              <a:lnSpc>
                <a:spcPct val="90000"/>
              </a:lnSpc>
              <a:spcBef>
                <a:spcPts val="0"/>
              </a:spcBef>
              <a:spcAft>
                <a:spcPts val="0"/>
              </a:spcAft>
              <a:buClr>
                <a:schemeClr val="lt1"/>
              </a:buClr>
              <a:buSzPts val="4000"/>
              <a:buFont typeface="Arial"/>
              <a:buNone/>
            </a:pPr>
            <a:r>
              <a:t/>
            </a:r>
            <a:endParaRPr b="1" sz="4000">
              <a:solidFill>
                <a:schemeClr val="lt1"/>
              </a:solidFill>
            </a:endParaRPr>
          </a:p>
        </p:txBody>
      </p:sp>
      <p:sp>
        <p:nvSpPr>
          <p:cNvPr id="564" name="Google Shape;564;p83"/>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361950" lvl="0" marL="457200" rtl="0" algn="l">
              <a:lnSpc>
                <a:spcPct val="90000"/>
              </a:lnSpc>
              <a:spcBef>
                <a:spcPts val="750"/>
              </a:spcBef>
              <a:spcAft>
                <a:spcPts val="0"/>
              </a:spcAft>
              <a:buClr>
                <a:schemeClr val="dk1"/>
              </a:buClr>
              <a:buSzPts val="2100"/>
              <a:buAutoNum type="arabicPeriod"/>
            </a:pPr>
            <a:r>
              <a:rPr lang="en" sz="2000">
                <a:solidFill>
                  <a:schemeClr val="dk1"/>
                </a:solidFill>
              </a:rPr>
              <a:t>Create a new data frame, </a:t>
            </a:r>
            <a:r>
              <a:rPr lang="en" sz="2000">
                <a:solidFill>
                  <a:schemeClr val="dk1"/>
                </a:solidFill>
                <a:latin typeface="Consolas"/>
                <a:ea typeface="Consolas"/>
                <a:cs typeface="Consolas"/>
                <a:sym typeface="Consolas"/>
              </a:rPr>
              <a:t>iris_log</a:t>
            </a:r>
            <a:r>
              <a:rPr lang="en" sz="2000">
                <a:solidFill>
                  <a:schemeClr val="dk1"/>
                </a:solidFill>
              </a:rPr>
              <a:t>, based on the existing </a:t>
            </a:r>
            <a:r>
              <a:rPr lang="en" sz="2000">
                <a:solidFill>
                  <a:schemeClr val="dk1"/>
                </a:solidFill>
                <a:latin typeface="Consolas"/>
                <a:ea typeface="Consolas"/>
                <a:cs typeface="Consolas"/>
                <a:sym typeface="Consolas"/>
              </a:rPr>
              <a:t>iris </a:t>
            </a:r>
            <a:r>
              <a:rPr lang="en" sz="2000">
                <a:solidFill>
                  <a:schemeClr val="dk1"/>
                </a:solidFill>
              </a:rPr>
              <a:t>data frame. Continue assigning the output to this object.</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 sz="2000">
                <a:solidFill>
                  <a:schemeClr val="dk1"/>
                </a:solidFill>
              </a:rPr>
              <a:t>Create </a:t>
            </a:r>
            <a:r>
              <a:rPr lang="en" sz="2000">
                <a:solidFill>
                  <a:schemeClr val="dk1"/>
                </a:solidFill>
                <a:latin typeface="Consolas"/>
                <a:ea typeface="Consolas"/>
                <a:cs typeface="Consolas"/>
                <a:sym typeface="Consolas"/>
              </a:rPr>
              <a:t>Petal.Length_log</a:t>
            </a:r>
            <a:r>
              <a:rPr lang="en" sz="2000">
                <a:solidFill>
                  <a:schemeClr val="dk1"/>
                </a:solidFill>
              </a:rPr>
              <a:t> and </a:t>
            </a:r>
            <a:r>
              <a:rPr lang="en" sz="2000">
                <a:solidFill>
                  <a:schemeClr val="dk1"/>
                </a:solidFill>
                <a:latin typeface="Consolas"/>
                <a:ea typeface="Consolas"/>
                <a:cs typeface="Consolas"/>
                <a:sym typeface="Consolas"/>
              </a:rPr>
              <a:t>Petal.Width_log</a:t>
            </a:r>
            <a:r>
              <a:rPr lang="en" sz="2000">
                <a:solidFill>
                  <a:schemeClr val="dk1"/>
                </a:solidFill>
              </a:rPr>
              <a:t> which are log-transformation of their respective fields.</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 sz="2000">
                <a:solidFill>
                  <a:schemeClr val="dk1"/>
                </a:solidFill>
              </a:rPr>
              <a:t>Filter this data frame to contain only records from the </a:t>
            </a:r>
            <a:r>
              <a:rPr lang="en" sz="2000">
                <a:solidFill>
                  <a:schemeClr val="dk1"/>
                </a:solidFill>
                <a:latin typeface="Consolas"/>
                <a:ea typeface="Consolas"/>
                <a:cs typeface="Consolas"/>
                <a:sym typeface="Consolas"/>
              </a:rPr>
              <a:t>setosa </a:t>
            </a:r>
            <a:r>
              <a:rPr lang="en" sz="2000">
                <a:solidFill>
                  <a:schemeClr val="dk1"/>
                </a:solidFill>
              </a:rPr>
              <a:t>species.</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 sz="2000">
                <a:solidFill>
                  <a:schemeClr val="dk1"/>
                </a:solidFill>
              </a:rPr>
              <a:t>Sub-set this data frame to keep only the </a:t>
            </a:r>
            <a:r>
              <a:rPr lang="en" sz="2000">
                <a:solidFill>
                  <a:schemeClr val="dk1"/>
                </a:solidFill>
                <a:latin typeface="Consolas"/>
                <a:ea typeface="Consolas"/>
                <a:cs typeface="Consolas"/>
                <a:sym typeface="Consolas"/>
              </a:rPr>
              <a:t>Species</a:t>
            </a:r>
            <a:r>
              <a:rPr lang="en" sz="2000">
                <a:solidFill>
                  <a:schemeClr val="dk1"/>
                </a:solidFill>
              </a:rPr>
              <a:t>, </a:t>
            </a:r>
            <a:r>
              <a:rPr lang="en" sz="2000">
                <a:solidFill>
                  <a:schemeClr val="dk1"/>
                </a:solidFill>
                <a:latin typeface="Consolas"/>
                <a:ea typeface="Consolas"/>
                <a:cs typeface="Consolas"/>
                <a:sym typeface="Consolas"/>
              </a:rPr>
              <a:t>Petal.Length_log</a:t>
            </a:r>
            <a:r>
              <a:rPr lang="en" sz="2000">
                <a:solidFill>
                  <a:schemeClr val="dk1"/>
                </a:solidFill>
              </a:rPr>
              <a:t> and </a:t>
            </a:r>
            <a:r>
              <a:rPr lang="en" sz="2000">
                <a:solidFill>
                  <a:schemeClr val="dk1"/>
                </a:solidFill>
                <a:latin typeface="Consolas"/>
                <a:ea typeface="Consolas"/>
                <a:cs typeface="Consolas"/>
                <a:sym typeface="Consolas"/>
              </a:rPr>
              <a:t>Petal.Width_log</a:t>
            </a:r>
            <a:r>
              <a:rPr lang="en" sz="2000">
                <a:solidFill>
                  <a:schemeClr val="dk1"/>
                </a:solidFill>
              </a:rPr>
              <a:t> fields. </a:t>
            </a:r>
            <a:endParaRPr sz="2000">
              <a:solidFill>
                <a:schemeClr val="dk1"/>
              </a:solidFill>
            </a:endParaRPr>
          </a:p>
          <a:p>
            <a:pPr indent="0" lvl="0" marL="0" rtl="0" algn="l">
              <a:lnSpc>
                <a:spcPct val="90000"/>
              </a:lnSpc>
              <a:spcBef>
                <a:spcPts val="750"/>
              </a:spcBef>
              <a:spcAft>
                <a:spcPts val="0"/>
              </a:spcAft>
              <a:buNone/>
            </a:pPr>
            <a:r>
              <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p:txBody>
      </p:sp>
      <p:sp>
        <p:nvSpPr>
          <p:cNvPr id="565" name="Google Shape;565;p83"/>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Augment your Excel skills</a:t>
            </a:r>
            <a:endParaRPr b="1" i="0" sz="2600" u="none" cap="none" strike="noStrike">
              <a:solidFill>
                <a:srgbClr val="000000"/>
              </a:solidFill>
              <a:latin typeface="Arial"/>
              <a:ea typeface="Arial"/>
              <a:cs typeface="Arial"/>
              <a:sym typeface="Arial"/>
            </a:endParaRPr>
          </a:p>
        </p:txBody>
      </p:sp>
      <p:sp>
        <p:nvSpPr>
          <p:cNvPr id="105" name="Google Shape;105;p21"/>
          <p:cNvSpPr txBox="1"/>
          <p:nvPr/>
        </p:nvSpPr>
        <p:spPr>
          <a:xfrm>
            <a:off x="398624" y="1310175"/>
            <a:ext cx="758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 sz="2400">
                <a:solidFill>
                  <a:srgbClr val="505050"/>
                </a:solidFill>
              </a:rPr>
              <a:t>R’s powerful universe of open-source packages and tools</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4"/>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571" name="Google Shape;571;p84"/>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572" name="Google Shape;572;p84"/>
          <p:cNvSpPr txBox="1"/>
          <p:nvPr/>
        </p:nvSpPr>
        <p:spPr>
          <a:xfrm>
            <a:off x="5496751" y="1091225"/>
            <a:ext cx="3822900" cy="11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b="1" lang="en" sz="4000">
                <a:solidFill>
                  <a:schemeClr val="lt1"/>
                </a:solidFill>
              </a:rPr>
              <a:t>Drills: </a:t>
            </a:r>
            <a:r>
              <a:rPr b="1" lang="en" sz="4000">
                <a:solidFill>
                  <a:schemeClr val="lt1"/>
                </a:solidFill>
                <a:latin typeface="Consolas"/>
                <a:ea typeface="Consolas"/>
                <a:cs typeface="Consolas"/>
                <a:sym typeface="Consolas"/>
              </a:rPr>
              <a:t>dplyr </a:t>
            </a:r>
            <a:r>
              <a:rPr b="1" lang="en" sz="4000">
                <a:solidFill>
                  <a:schemeClr val="lt1"/>
                </a:solidFill>
              </a:rPr>
              <a:t>manipulation</a:t>
            </a:r>
            <a:endParaRPr>
              <a:solidFill>
                <a:schemeClr val="dk2"/>
              </a:solidFill>
            </a:endParaRPr>
          </a:p>
          <a:p>
            <a:pPr indent="0" lvl="0" marL="0" marR="0" rtl="0" algn="l">
              <a:lnSpc>
                <a:spcPct val="90000"/>
              </a:lnSpc>
              <a:spcBef>
                <a:spcPts val="0"/>
              </a:spcBef>
              <a:spcAft>
                <a:spcPts val="0"/>
              </a:spcAft>
              <a:buClr>
                <a:schemeClr val="lt1"/>
              </a:buClr>
              <a:buSzPts val="4000"/>
              <a:buFont typeface="Arial"/>
              <a:buNone/>
            </a:pPr>
            <a:r>
              <a:t/>
            </a:r>
            <a:endParaRPr b="1" sz="4000">
              <a:solidFill>
                <a:schemeClr val="lt1"/>
              </a:solidFill>
            </a:endParaRPr>
          </a:p>
        </p:txBody>
      </p:sp>
      <p:sp>
        <p:nvSpPr>
          <p:cNvPr id="573" name="Google Shape;573;p84"/>
          <p:cNvSpPr txBox="1"/>
          <p:nvPr/>
        </p:nvSpPr>
        <p:spPr>
          <a:xfrm>
            <a:off x="224000" y="155000"/>
            <a:ext cx="4544400" cy="1453500"/>
          </a:xfrm>
          <a:prstGeom prst="rect">
            <a:avLst/>
          </a:prstGeom>
          <a:noFill/>
          <a:ln>
            <a:noFill/>
          </a:ln>
        </p:spPr>
        <p:txBody>
          <a:bodyPr anchorCtr="0" anchor="t" bIns="45700" lIns="91425" spcFirstLastPara="1" rIns="91425" wrap="square" tIns="45700">
            <a:noAutofit/>
          </a:bodyPr>
          <a:lstStyle/>
          <a:p>
            <a:pPr indent="-361950" lvl="0" marL="457200" rtl="0" algn="l">
              <a:lnSpc>
                <a:spcPct val="90000"/>
              </a:lnSpc>
              <a:spcBef>
                <a:spcPts val="750"/>
              </a:spcBef>
              <a:spcAft>
                <a:spcPts val="0"/>
              </a:spcAft>
              <a:buClr>
                <a:schemeClr val="dk1"/>
              </a:buClr>
              <a:buSzPts val="2100"/>
              <a:buAutoNum type="arabicPeriod"/>
            </a:pPr>
            <a:r>
              <a:rPr lang="en" sz="2000">
                <a:solidFill>
                  <a:schemeClr val="dk1"/>
                </a:solidFill>
              </a:rPr>
              <a:t>Create a new data frame, </a:t>
            </a:r>
            <a:r>
              <a:rPr lang="en" sz="2000">
                <a:solidFill>
                  <a:schemeClr val="dk1"/>
                </a:solidFill>
                <a:latin typeface="Consolas"/>
                <a:ea typeface="Consolas"/>
                <a:cs typeface="Consolas"/>
                <a:sym typeface="Consolas"/>
              </a:rPr>
              <a:t>iris_log</a:t>
            </a:r>
            <a:r>
              <a:rPr lang="en" sz="2000">
                <a:solidFill>
                  <a:schemeClr val="dk1"/>
                </a:solidFill>
              </a:rPr>
              <a:t>, based on the existing </a:t>
            </a:r>
            <a:r>
              <a:rPr lang="en" sz="2000">
                <a:solidFill>
                  <a:schemeClr val="dk1"/>
                </a:solidFill>
                <a:latin typeface="Consolas"/>
                <a:ea typeface="Consolas"/>
                <a:cs typeface="Consolas"/>
                <a:sym typeface="Consolas"/>
              </a:rPr>
              <a:t>iris </a:t>
            </a:r>
            <a:r>
              <a:rPr lang="en" sz="2000">
                <a:solidFill>
                  <a:schemeClr val="dk1"/>
                </a:solidFill>
              </a:rPr>
              <a:t>data frame. Continue assigning the output to this object.</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 sz="2000">
                <a:solidFill>
                  <a:schemeClr val="dk1"/>
                </a:solidFill>
              </a:rPr>
              <a:t>Create </a:t>
            </a:r>
            <a:r>
              <a:rPr lang="en" sz="2000">
                <a:solidFill>
                  <a:schemeClr val="dk1"/>
                </a:solidFill>
                <a:latin typeface="Consolas"/>
                <a:ea typeface="Consolas"/>
                <a:cs typeface="Consolas"/>
                <a:sym typeface="Consolas"/>
              </a:rPr>
              <a:t>Petal.Length_log</a:t>
            </a:r>
            <a:r>
              <a:rPr lang="en" sz="2000">
                <a:solidFill>
                  <a:schemeClr val="dk1"/>
                </a:solidFill>
              </a:rPr>
              <a:t> and </a:t>
            </a:r>
            <a:r>
              <a:rPr lang="en" sz="2000">
                <a:solidFill>
                  <a:schemeClr val="dk1"/>
                </a:solidFill>
                <a:latin typeface="Consolas"/>
                <a:ea typeface="Consolas"/>
                <a:cs typeface="Consolas"/>
                <a:sym typeface="Consolas"/>
              </a:rPr>
              <a:t>Petal.Width_log</a:t>
            </a:r>
            <a:r>
              <a:rPr lang="en" sz="2000">
                <a:solidFill>
                  <a:schemeClr val="dk1"/>
                </a:solidFill>
              </a:rPr>
              <a:t> which are log-transformation of their respective fields.</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 sz="2000">
                <a:solidFill>
                  <a:schemeClr val="dk1"/>
                </a:solidFill>
              </a:rPr>
              <a:t>Filter this data frame to contain only records from the </a:t>
            </a:r>
            <a:r>
              <a:rPr lang="en" sz="2000">
                <a:solidFill>
                  <a:schemeClr val="dk1"/>
                </a:solidFill>
                <a:latin typeface="Consolas"/>
                <a:ea typeface="Consolas"/>
                <a:cs typeface="Consolas"/>
                <a:sym typeface="Consolas"/>
              </a:rPr>
              <a:t>setosa </a:t>
            </a:r>
            <a:r>
              <a:rPr lang="en" sz="2000">
                <a:solidFill>
                  <a:schemeClr val="dk1"/>
                </a:solidFill>
              </a:rPr>
              <a:t>species.</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 sz="2000">
                <a:solidFill>
                  <a:schemeClr val="dk1"/>
                </a:solidFill>
              </a:rPr>
              <a:t>Sub-set this data frame to keep only the </a:t>
            </a:r>
            <a:r>
              <a:rPr lang="en" sz="2000">
                <a:solidFill>
                  <a:schemeClr val="dk1"/>
                </a:solidFill>
                <a:latin typeface="Consolas"/>
                <a:ea typeface="Consolas"/>
                <a:cs typeface="Consolas"/>
                <a:sym typeface="Consolas"/>
              </a:rPr>
              <a:t>Species</a:t>
            </a:r>
            <a:r>
              <a:rPr lang="en" sz="2000">
                <a:solidFill>
                  <a:schemeClr val="dk1"/>
                </a:solidFill>
              </a:rPr>
              <a:t>, </a:t>
            </a:r>
            <a:r>
              <a:rPr lang="en" sz="2000">
                <a:solidFill>
                  <a:schemeClr val="dk1"/>
                </a:solidFill>
                <a:latin typeface="Consolas"/>
                <a:ea typeface="Consolas"/>
                <a:cs typeface="Consolas"/>
                <a:sym typeface="Consolas"/>
              </a:rPr>
              <a:t>Petal.Length_log</a:t>
            </a:r>
            <a:r>
              <a:rPr lang="en" sz="2000">
                <a:solidFill>
                  <a:schemeClr val="dk1"/>
                </a:solidFill>
              </a:rPr>
              <a:t> and </a:t>
            </a:r>
            <a:r>
              <a:rPr lang="en" sz="2000">
                <a:solidFill>
                  <a:schemeClr val="dk1"/>
                </a:solidFill>
                <a:latin typeface="Consolas"/>
                <a:ea typeface="Consolas"/>
                <a:cs typeface="Consolas"/>
                <a:sym typeface="Consolas"/>
              </a:rPr>
              <a:t>Petal.Width_log</a:t>
            </a:r>
            <a:r>
              <a:rPr lang="en" sz="2000">
                <a:solidFill>
                  <a:schemeClr val="dk1"/>
                </a:solidFill>
              </a:rPr>
              <a:t> fields. </a:t>
            </a:r>
            <a:endParaRPr sz="2000">
              <a:solidFill>
                <a:schemeClr val="dk1"/>
              </a:solidFill>
            </a:endParaRPr>
          </a:p>
          <a:p>
            <a:pPr indent="0" lvl="0" marL="0" rtl="0" algn="l">
              <a:lnSpc>
                <a:spcPct val="90000"/>
              </a:lnSpc>
              <a:spcBef>
                <a:spcPts val="750"/>
              </a:spcBef>
              <a:spcAft>
                <a:spcPts val="0"/>
              </a:spcAft>
              <a:buNone/>
            </a:pPr>
            <a:r>
              <a:rPr lang="en" sz="2000">
                <a:solidFill>
                  <a:schemeClr val="dk1"/>
                </a:solidFill>
              </a:rPr>
              <a:t>Solutions: </a:t>
            </a:r>
            <a:r>
              <a:rPr lang="en" sz="2000">
                <a:solidFill>
                  <a:schemeClr val="dk1"/>
                </a:solidFill>
                <a:latin typeface="Consolas"/>
                <a:ea typeface="Consolas"/>
                <a:cs typeface="Consolas"/>
                <a:sym typeface="Consolas"/>
              </a:rPr>
              <a:t>dplyr-manipulation-drills.r</a:t>
            </a:r>
            <a:endParaRPr sz="2000">
              <a:solidFill>
                <a:schemeClr val="dk1"/>
              </a:solidFill>
              <a:latin typeface="Consolas"/>
              <a:ea typeface="Consolas"/>
              <a:cs typeface="Consolas"/>
              <a:sym typeface="Consolas"/>
            </a:endParaRPr>
          </a:p>
          <a:p>
            <a:pPr indent="0" lvl="0" marL="0" rtl="0" algn="l">
              <a:lnSpc>
                <a:spcPct val="90000"/>
              </a:lnSpc>
              <a:spcBef>
                <a:spcPts val="750"/>
              </a:spcBef>
              <a:spcAft>
                <a:spcPts val="0"/>
              </a:spcAft>
              <a:buNone/>
            </a:pPr>
            <a:r>
              <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85"/>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5"/>
          <p:cNvSpPr txBox="1"/>
          <p:nvPr/>
        </p:nvSpPr>
        <p:spPr>
          <a:xfrm>
            <a:off x="557750" y="1149425"/>
            <a:ext cx="78534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latin typeface="Consolas"/>
                <a:ea typeface="Consolas"/>
                <a:cs typeface="Consolas"/>
                <a:sym typeface="Consolas"/>
              </a:rPr>
              <a:t>dplyr</a:t>
            </a:r>
            <a:r>
              <a:rPr b="1" lang="en" sz="4000">
                <a:solidFill>
                  <a:srgbClr val="FFFFFF"/>
                </a:solidFill>
              </a:rPr>
              <a:t>: the power of the pipe</a:t>
            </a:r>
            <a:endParaRPr b="1" sz="40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3" name="Shape 583"/>
        <p:cNvGrpSpPr/>
        <p:nvPr/>
      </p:nvGrpSpPr>
      <p:grpSpPr>
        <a:xfrm>
          <a:off x="0" y="0"/>
          <a:ext cx="0" cy="0"/>
          <a:chOff x="0" y="0"/>
          <a:chExt cx="0" cy="0"/>
        </a:xfrm>
      </p:grpSpPr>
      <p:sp>
        <p:nvSpPr>
          <p:cNvPr id="584" name="Google Shape;584;p8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4000"/>
              <a:t>Important </a:t>
            </a:r>
            <a:r>
              <a:rPr b="1" lang="en" sz="4000">
                <a:latin typeface="Consolas"/>
                <a:ea typeface="Consolas"/>
                <a:cs typeface="Consolas"/>
                <a:sym typeface="Consolas"/>
              </a:rPr>
              <a:t>dplyr</a:t>
            </a:r>
            <a:r>
              <a:rPr b="1" lang="en" sz="4000"/>
              <a:t> “verbs”</a:t>
            </a:r>
            <a:endParaRPr/>
          </a:p>
        </p:txBody>
      </p:sp>
      <p:sp>
        <p:nvSpPr>
          <p:cNvPr id="585" name="Google Shape;585;p86"/>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aphicFrame>
        <p:nvGraphicFramePr>
          <p:cNvPr id="586" name="Google Shape;586;p86"/>
          <p:cNvGraphicFramePr/>
          <p:nvPr/>
        </p:nvGraphicFramePr>
        <p:xfrm>
          <a:off x="438825" y="1273125"/>
          <a:ext cx="3000000" cy="3000000"/>
        </p:xfrm>
        <a:graphic>
          <a:graphicData uri="http://schemas.openxmlformats.org/drawingml/2006/table">
            <a:tbl>
              <a:tblPr bandRow="1" firstRow="1">
                <a:noFill/>
                <a:tableStyleId>{B0ABAD60-A4DF-4FFC-AE84-4584EAA263B9}</a:tableStyleId>
              </a:tblPr>
              <a:tblGrid>
                <a:gridCol w="2287200"/>
                <a:gridCol w="5823000"/>
              </a:tblGrid>
              <a:tr h="370850">
                <a:tc gridSpan="2">
                  <a:txBody>
                    <a:bodyPr/>
                    <a:lstStyle/>
                    <a:p>
                      <a:pPr indent="0" lvl="0" marL="0" marR="0" rtl="0" algn="l">
                        <a:spcBef>
                          <a:spcPts val="0"/>
                        </a:spcBef>
                        <a:spcAft>
                          <a:spcPts val="0"/>
                        </a:spcAft>
                        <a:buNone/>
                      </a:pPr>
                      <a:r>
                        <a:rPr b="1" lang="en" sz="1800">
                          <a:solidFill>
                            <a:schemeClr val="lt1"/>
                          </a:solidFill>
                        </a:rPr>
                        <a:t>Function                    What it does</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lang="en" sz="1800">
                          <a:solidFill>
                            <a:schemeClr val="dk1"/>
                          </a:solidFill>
                          <a:latin typeface="Consolas"/>
                          <a:ea typeface="Consolas"/>
                          <a:cs typeface="Consolas"/>
                          <a:sym typeface="Consolas"/>
                        </a:rPr>
                        <a:t>mutate()</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 sz="1800">
                          <a:solidFill>
                            <a:schemeClr val="dk1"/>
                          </a:solidFill>
                        </a:rPr>
                        <a:t>Creates new columns based on exsiting columns</a:t>
                      </a:r>
                      <a:endParaRPr sz="18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 sz="1800">
                          <a:solidFill>
                            <a:schemeClr val="dk1"/>
                          </a:solidFill>
                          <a:latin typeface="Consolas"/>
                          <a:ea typeface="Consolas"/>
                          <a:cs typeface="Consolas"/>
                          <a:sym typeface="Consolas"/>
                        </a:rPr>
                        <a:t>select()</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 sz="1800">
                          <a:solidFill>
                            <a:schemeClr val="dk1"/>
                          </a:solidFill>
                        </a:rPr>
                        <a:t>Selects selected columns</a:t>
                      </a:r>
                      <a:endParaRPr sz="18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rename()</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 sz="1800">
                          <a:solidFill>
                            <a:schemeClr val="dk1"/>
                          </a:solidFill>
                        </a:rPr>
                        <a:t>Renames selected columns</a:t>
                      </a:r>
                      <a:endParaRPr sz="18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arrange()</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 sz="1800">
                          <a:solidFill>
                            <a:schemeClr val="dk1"/>
                          </a:solidFill>
                        </a:rPr>
                        <a:t>Reorders rows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filter()</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 sz="1800">
                          <a:solidFill>
                            <a:schemeClr val="dk1"/>
                          </a:solidFill>
                        </a:rPr>
                        <a:t>Selects rows based on condition</a:t>
                      </a:r>
                      <a:endParaRPr sz="11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group_by()</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 sz="1800">
                          <a:solidFill>
                            <a:schemeClr val="dk1"/>
                          </a:solidFill>
                        </a:rPr>
                        <a:t>Groups records by selected columns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 sz="1800">
                          <a:solidFill>
                            <a:schemeClr val="dk1"/>
                          </a:solidFill>
                          <a:latin typeface="Consolas"/>
                          <a:ea typeface="Consolas"/>
                          <a:cs typeface="Consolas"/>
                          <a:sym typeface="Consolas"/>
                        </a:rPr>
                        <a:t>summarise()</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 sz="1800">
                          <a:solidFill>
                            <a:schemeClr val="dk1"/>
                          </a:solidFill>
                        </a:rPr>
                        <a:t>Aggregates values for each group</a:t>
                      </a:r>
                      <a:endParaRPr sz="11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b="1" lang="en" sz="1800">
                          <a:solidFill>
                            <a:schemeClr val="dk1"/>
                          </a:solidFill>
                          <a:latin typeface="Consolas"/>
                          <a:ea typeface="Consolas"/>
                          <a:cs typeface="Consolas"/>
                          <a:sym typeface="Consolas"/>
                        </a:rPr>
                        <a:t> %&gt;% </a:t>
                      </a:r>
                      <a:endParaRPr b="1"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b="1" lang="en" sz="1800">
                          <a:solidFill>
                            <a:schemeClr val="dk1"/>
                          </a:solidFill>
                        </a:rPr>
                        <a:t>Connect multiple verbs into a “pipeline”</a:t>
                      </a:r>
                      <a:endParaRPr b="1" sz="1100">
                        <a:solidFill>
                          <a:schemeClr val="dk1"/>
                        </a:solidFill>
                      </a:endParaRPr>
                    </a:p>
                  </a:txBody>
                  <a:tcPr marT="45725" marB="45725" marR="91450" marL="91450" anchor="ctr">
                    <a:solidFill>
                      <a:srgbClr val="F2F2F2"/>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dplyr-pipe-demo</a:t>
            </a:r>
            <a:r>
              <a:rPr b="1" lang="en" sz="2600">
                <a:latin typeface="Consolas"/>
                <a:ea typeface="Consolas"/>
                <a:cs typeface="Consolas"/>
                <a:sym typeface="Consolas"/>
              </a:rPr>
              <a:t>.r</a:t>
            </a:r>
            <a:endParaRPr b="1" i="0" sz="2600" u="none" cap="none" strike="noStrike">
              <a:solidFill>
                <a:srgbClr val="000000"/>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8"/>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597" name="Google Shape;597;p88"/>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598" name="Google Shape;598;p88"/>
          <p:cNvSpPr txBox="1"/>
          <p:nvPr/>
        </p:nvSpPr>
        <p:spPr>
          <a:xfrm>
            <a:off x="5496751" y="1091225"/>
            <a:ext cx="3822900" cy="11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b="1" lang="en" sz="4000">
                <a:solidFill>
                  <a:schemeClr val="lt1"/>
                </a:solidFill>
              </a:rPr>
              <a:t>Drills: </a:t>
            </a:r>
            <a:r>
              <a:rPr b="1" lang="en" sz="4000">
                <a:solidFill>
                  <a:schemeClr val="lt1"/>
                </a:solidFill>
                <a:latin typeface="Consolas"/>
                <a:ea typeface="Consolas"/>
                <a:cs typeface="Consolas"/>
                <a:sym typeface="Consolas"/>
              </a:rPr>
              <a:t>dplyr </a:t>
            </a:r>
            <a:r>
              <a:rPr b="1" lang="en" sz="4000">
                <a:solidFill>
                  <a:schemeClr val="lt1"/>
                </a:solidFill>
              </a:rPr>
              <a:t>pipeline</a:t>
            </a:r>
            <a:endParaRPr>
              <a:solidFill>
                <a:schemeClr val="dk2"/>
              </a:solidFill>
            </a:endParaRPr>
          </a:p>
          <a:p>
            <a:pPr indent="0" lvl="0" marL="0" marR="0" rtl="0" algn="l">
              <a:lnSpc>
                <a:spcPct val="90000"/>
              </a:lnSpc>
              <a:spcBef>
                <a:spcPts val="0"/>
              </a:spcBef>
              <a:spcAft>
                <a:spcPts val="0"/>
              </a:spcAft>
              <a:buClr>
                <a:schemeClr val="lt1"/>
              </a:buClr>
              <a:buSzPts val="4000"/>
              <a:buFont typeface="Arial"/>
              <a:buNone/>
            </a:pPr>
            <a:r>
              <a:t/>
            </a:r>
            <a:endParaRPr b="1" sz="4000">
              <a:solidFill>
                <a:schemeClr val="lt1"/>
              </a:solidFill>
            </a:endParaRPr>
          </a:p>
        </p:txBody>
      </p:sp>
      <p:sp>
        <p:nvSpPr>
          <p:cNvPr id="599" name="Google Shape;599;p88"/>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50"/>
              </a:spcBef>
              <a:spcAft>
                <a:spcPts val="0"/>
              </a:spcAft>
              <a:buNone/>
            </a:pPr>
            <a:r>
              <a:rPr lang="en" sz="2000">
                <a:solidFill>
                  <a:schemeClr val="dk1"/>
                </a:solidFill>
              </a:rPr>
              <a:t>Using the </a:t>
            </a:r>
            <a:r>
              <a:rPr lang="en" sz="2000">
                <a:solidFill>
                  <a:schemeClr val="dk1"/>
                </a:solidFill>
                <a:latin typeface="Consolas"/>
                <a:ea typeface="Consolas"/>
                <a:cs typeface="Consolas"/>
                <a:sym typeface="Consolas"/>
              </a:rPr>
              <a:t>teams</a:t>
            </a:r>
            <a:r>
              <a:rPr lang="en" sz="2000">
                <a:solidFill>
                  <a:schemeClr val="dk1"/>
                </a:solidFill>
              </a:rPr>
              <a:t> data frame from </a:t>
            </a:r>
            <a:r>
              <a:rPr lang="en" sz="2000">
                <a:solidFill>
                  <a:schemeClr val="dk1"/>
                </a:solidFill>
                <a:latin typeface="Consolas"/>
                <a:ea typeface="Consolas"/>
                <a:cs typeface="Consolas"/>
                <a:sym typeface="Consolas"/>
              </a:rPr>
              <a:t>Lahman</a:t>
            </a:r>
            <a:r>
              <a:rPr lang="en" sz="2000">
                <a:solidFill>
                  <a:schemeClr val="dk1"/>
                </a:solidFill>
              </a:rPr>
              <a:t>:</a:t>
            </a:r>
            <a:endParaRPr sz="2000">
              <a:solidFill>
                <a:schemeClr val="dk1"/>
              </a:solidFill>
            </a:endParaRPr>
          </a:p>
          <a:p>
            <a:pPr indent="0" lvl="0" marL="0" rtl="0" algn="l">
              <a:lnSpc>
                <a:spcPct val="90000"/>
              </a:lnSpc>
              <a:spcBef>
                <a:spcPts val="750"/>
              </a:spcBef>
              <a:spcAft>
                <a:spcPts val="0"/>
              </a:spcAft>
              <a:buNone/>
            </a:pPr>
            <a:r>
              <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Get average annual attendance for all NL teams, sorted from high to low.</a:t>
            </a:r>
            <a:endParaRPr sz="2000">
              <a:solidFill>
                <a:schemeClr val="dk1"/>
              </a:solidFill>
            </a:endParaRPr>
          </a:p>
        </p:txBody>
      </p:sp>
      <p:sp>
        <p:nvSpPr>
          <p:cNvPr id="600" name="Google Shape;600;p88"/>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89"/>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606" name="Google Shape;606;p89"/>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07" name="Google Shape;607;p89"/>
          <p:cNvSpPr txBox="1"/>
          <p:nvPr/>
        </p:nvSpPr>
        <p:spPr>
          <a:xfrm>
            <a:off x="5496751" y="1091225"/>
            <a:ext cx="3822900" cy="11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b="1" lang="en" sz="4000">
                <a:solidFill>
                  <a:schemeClr val="lt1"/>
                </a:solidFill>
              </a:rPr>
              <a:t>Drills: </a:t>
            </a:r>
            <a:r>
              <a:rPr b="1" lang="en" sz="4000">
                <a:solidFill>
                  <a:schemeClr val="lt1"/>
                </a:solidFill>
                <a:latin typeface="Consolas"/>
                <a:ea typeface="Consolas"/>
                <a:cs typeface="Consolas"/>
                <a:sym typeface="Consolas"/>
              </a:rPr>
              <a:t>dplyr </a:t>
            </a:r>
            <a:r>
              <a:rPr b="1" lang="en" sz="4000">
                <a:solidFill>
                  <a:schemeClr val="lt1"/>
                </a:solidFill>
              </a:rPr>
              <a:t>pipeline</a:t>
            </a:r>
            <a:endParaRPr>
              <a:solidFill>
                <a:schemeClr val="dk2"/>
              </a:solidFill>
            </a:endParaRPr>
          </a:p>
          <a:p>
            <a:pPr indent="0" lvl="0" marL="0" marR="0" rtl="0" algn="l">
              <a:lnSpc>
                <a:spcPct val="90000"/>
              </a:lnSpc>
              <a:spcBef>
                <a:spcPts val="0"/>
              </a:spcBef>
              <a:spcAft>
                <a:spcPts val="0"/>
              </a:spcAft>
              <a:buClr>
                <a:schemeClr val="lt1"/>
              </a:buClr>
              <a:buSzPts val="4000"/>
              <a:buFont typeface="Arial"/>
              <a:buNone/>
            </a:pPr>
            <a:r>
              <a:t/>
            </a:r>
            <a:endParaRPr b="1" sz="4000">
              <a:solidFill>
                <a:schemeClr val="lt1"/>
              </a:solidFill>
            </a:endParaRPr>
          </a:p>
        </p:txBody>
      </p:sp>
      <p:sp>
        <p:nvSpPr>
          <p:cNvPr id="608" name="Google Shape;608;p89"/>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50"/>
              </a:spcBef>
              <a:spcAft>
                <a:spcPts val="0"/>
              </a:spcAft>
              <a:buNone/>
            </a:pPr>
            <a:r>
              <a:rPr lang="en" sz="2000">
                <a:solidFill>
                  <a:schemeClr val="dk1"/>
                </a:solidFill>
              </a:rPr>
              <a:t>Using the </a:t>
            </a:r>
            <a:r>
              <a:rPr lang="en" sz="2000">
                <a:solidFill>
                  <a:schemeClr val="dk1"/>
                </a:solidFill>
                <a:latin typeface="Consolas"/>
                <a:ea typeface="Consolas"/>
                <a:cs typeface="Consolas"/>
                <a:sym typeface="Consolas"/>
              </a:rPr>
              <a:t>teams</a:t>
            </a:r>
            <a:r>
              <a:rPr lang="en" sz="2000">
                <a:solidFill>
                  <a:schemeClr val="dk1"/>
                </a:solidFill>
              </a:rPr>
              <a:t> data frame from </a:t>
            </a:r>
            <a:r>
              <a:rPr lang="en" sz="2000">
                <a:solidFill>
                  <a:schemeClr val="dk1"/>
                </a:solidFill>
                <a:latin typeface="Consolas"/>
                <a:ea typeface="Consolas"/>
                <a:cs typeface="Consolas"/>
                <a:sym typeface="Consolas"/>
              </a:rPr>
              <a:t>Lahman</a:t>
            </a:r>
            <a:r>
              <a:rPr lang="en" sz="2000">
                <a:solidFill>
                  <a:schemeClr val="dk1"/>
                </a:solidFill>
              </a:rPr>
              <a:t>:</a:t>
            </a:r>
            <a:endParaRPr sz="2000">
              <a:solidFill>
                <a:schemeClr val="dk1"/>
              </a:solidFill>
            </a:endParaRPr>
          </a:p>
          <a:p>
            <a:pPr indent="0" lvl="0" marL="0" rtl="0" algn="l">
              <a:lnSpc>
                <a:spcPct val="90000"/>
              </a:lnSpc>
              <a:spcBef>
                <a:spcPts val="750"/>
              </a:spcBef>
              <a:spcAft>
                <a:spcPts val="0"/>
              </a:spcAft>
              <a:buNone/>
            </a:pPr>
            <a:r>
              <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Get average annual attendance for all NL teams, sorted from high to low.</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0" lvl="0" marL="0" rtl="0" algn="l">
              <a:lnSpc>
                <a:spcPct val="90000"/>
              </a:lnSpc>
              <a:spcBef>
                <a:spcPts val="750"/>
              </a:spcBef>
              <a:spcAft>
                <a:spcPts val="0"/>
              </a:spcAft>
              <a:buClr>
                <a:schemeClr val="dk2"/>
              </a:buClr>
              <a:buSzPts val="1100"/>
              <a:buFont typeface="Arial"/>
              <a:buNone/>
            </a:pPr>
            <a:r>
              <a:rPr lang="en" sz="2000">
                <a:solidFill>
                  <a:schemeClr val="dk1"/>
                </a:solidFill>
              </a:rPr>
              <a:t>Solutions: </a:t>
            </a:r>
            <a:r>
              <a:rPr lang="en" sz="2000">
                <a:solidFill>
                  <a:schemeClr val="dk1"/>
                </a:solidFill>
                <a:latin typeface="Consolas"/>
                <a:ea typeface="Consolas"/>
                <a:cs typeface="Consolas"/>
                <a:sym typeface="Consolas"/>
              </a:rPr>
              <a:t>dplyr-pipe-drills.r</a:t>
            </a:r>
            <a:endParaRPr sz="2000">
              <a:solidFill>
                <a:schemeClr val="dk1"/>
              </a:solidFill>
            </a:endParaRPr>
          </a:p>
        </p:txBody>
      </p:sp>
      <p:sp>
        <p:nvSpPr>
          <p:cNvPr id="609" name="Google Shape;609;p89"/>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0"/>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0"/>
          <p:cNvSpPr txBox="1"/>
          <p:nvPr/>
        </p:nvSpPr>
        <p:spPr>
          <a:xfrm>
            <a:off x="557750" y="1149425"/>
            <a:ext cx="78534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From </a:t>
            </a:r>
            <a:r>
              <a:rPr b="1" lang="en" sz="4000">
                <a:solidFill>
                  <a:srgbClr val="FFFFFF"/>
                </a:solidFill>
                <a:latin typeface="Consolas"/>
                <a:ea typeface="Consolas"/>
                <a:cs typeface="Consolas"/>
                <a:sym typeface="Consolas"/>
              </a:rPr>
              <a:t>VLOOKUP()</a:t>
            </a:r>
            <a:r>
              <a:rPr b="1" lang="en" sz="4000">
                <a:solidFill>
                  <a:srgbClr val="FFFFFF"/>
                </a:solidFill>
              </a:rPr>
              <a:t> to </a:t>
            </a:r>
            <a:r>
              <a:rPr b="1" lang="en" sz="4000">
                <a:solidFill>
                  <a:srgbClr val="FFFFFF"/>
                </a:solidFill>
                <a:latin typeface="Consolas"/>
                <a:ea typeface="Consolas"/>
                <a:cs typeface="Consolas"/>
                <a:sym typeface="Consolas"/>
              </a:rPr>
              <a:t>dplyr</a:t>
            </a:r>
            <a:r>
              <a:rPr b="1" lang="en" sz="4000">
                <a:solidFill>
                  <a:srgbClr val="FFFFFF"/>
                </a:solidFill>
              </a:rPr>
              <a:t> </a:t>
            </a:r>
            <a:r>
              <a:rPr b="1" lang="en" sz="4000">
                <a:solidFill>
                  <a:srgbClr val="FFFFFF"/>
                </a:solidFill>
                <a:latin typeface="Consolas"/>
                <a:ea typeface="Consolas"/>
                <a:cs typeface="Consolas"/>
                <a:sym typeface="Consolas"/>
              </a:rPr>
              <a:t>join()</a:t>
            </a:r>
            <a:endParaRPr b="1" sz="4000">
              <a:solidFill>
                <a:srgbClr val="FFFFFF"/>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lookup-join-demo.xlsx</a:t>
            </a:r>
            <a:endParaRPr b="1" i="0" sz="2600" u="none" cap="none" strike="noStrike">
              <a:solidFill>
                <a:srgbClr val="000000"/>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9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From </a:t>
            </a:r>
            <a:r>
              <a:rPr b="1" lang="en" sz="2600">
                <a:latin typeface="Consolas"/>
                <a:ea typeface="Consolas"/>
                <a:cs typeface="Consolas"/>
                <a:sym typeface="Consolas"/>
              </a:rPr>
              <a:t>VLOOKUP()</a:t>
            </a:r>
            <a:r>
              <a:rPr b="1" lang="en" sz="2600"/>
              <a:t> duct tape to </a:t>
            </a:r>
            <a:r>
              <a:rPr b="1" lang="en" sz="2600">
                <a:latin typeface="Consolas"/>
                <a:ea typeface="Consolas"/>
                <a:cs typeface="Consolas"/>
                <a:sym typeface="Consolas"/>
              </a:rPr>
              <a:t>join()</a:t>
            </a:r>
            <a:r>
              <a:rPr b="1" lang="en" sz="2600"/>
              <a:t> welder</a:t>
            </a:r>
            <a:endParaRPr b="1" i="0" sz="2600" u="none" cap="none" strike="noStrike">
              <a:solidFill>
                <a:srgbClr val="000000"/>
              </a:solidFill>
              <a:latin typeface="Arial"/>
              <a:ea typeface="Arial"/>
              <a:cs typeface="Arial"/>
              <a:sym typeface="Arial"/>
            </a:endParaRPr>
          </a:p>
        </p:txBody>
      </p:sp>
      <p:pic>
        <p:nvPicPr>
          <p:cNvPr id="626" name="Google Shape;626;p92"/>
          <p:cNvPicPr preferRelativeResize="0"/>
          <p:nvPr/>
        </p:nvPicPr>
        <p:blipFill>
          <a:blip r:embed="rId3">
            <a:alphaModFix/>
          </a:blip>
          <a:stretch>
            <a:fillRect/>
          </a:stretch>
        </p:blipFill>
        <p:spPr>
          <a:xfrm>
            <a:off x="2534613" y="1165440"/>
            <a:ext cx="4289130" cy="3813284"/>
          </a:xfrm>
          <a:prstGeom prst="rect">
            <a:avLst/>
          </a:prstGeom>
          <a:noFill/>
          <a:ln>
            <a:noFill/>
          </a:ln>
        </p:spPr>
      </p:pic>
      <p:sp>
        <p:nvSpPr>
          <p:cNvPr id="627" name="Google Shape;627;p92"/>
          <p:cNvSpPr txBox="1"/>
          <p:nvPr/>
        </p:nvSpPr>
        <p:spPr>
          <a:xfrm>
            <a:off x="-63675" y="4838400"/>
            <a:ext cx="59241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http://data-lessons.github.io/gapminder-R/fig/dplyr-joins.png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9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join-demo.r</a:t>
            </a:r>
            <a:endParaRPr b="1" i="0" sz="2600" u="none" cap="none" strike="noStrike">
              <a:solidFill>
                <a:srgbClr val="000000"/>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Augment your Excel skills</a:t>
            </a:r>
            <a:endParaRPr b="1" i="0" sz="2600" u="none" cap="none" strike="noStrike">
              <a:solidFill>
                <a:srgbClr val="000000"/>
              </a:solidFill>
              <a:latin typeface="Arial"/>
              <a:ea typeface="Arial"/>
              <a:cs typeface="Arial"/>
              <a:sym typeface="Arial"/>
            </a:endParaRPr>
          </a:p>
        </p:txBody>
      </p:sp>
      <p:sp>
        <p:nvSpPr>
          <p:cNvPr id="111" name="Google Shape;111;p22"/>
          <p:cNvSpPr txBox="1"/>
          <p:nvPr/>
        </p:nvSpPr>
        <p:spPr>
          <a:xfrm>
            <a:off x="398624" y="1310175"/>
            <a:ext cx="758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 sz="2400">
                <a:solidFill>
                  <a:srgbClr val="505050"/>
                </a:solidFill>
              </a:rPr>
              <a:t>R’s powerful universe of open-source packages and tools</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The R equivalent of common Excel tasks such as PivotTables, sorting and filtering</a:t>
            </a:r>
            <a:endParaRPr sz="2400">
              <a:solidFill>
                <a:srgbClr val="505050"/>
              </a:solidFill>
            </a:endParaRPr>
          </a:p>
          <a:p>
            <a:pPr indent="0" lvl="0" marL="0" marR="190500" rtl="0" algn="l">
              <a:lnSpc>
                <a:spcPct val="115000"/>
              </a:lnSpc>
              <a:spcBef>
                <a:spcPts val="800"/>
              </a:spcBef>
              <a:spcAft>
                <a:spcPts val="0"/>
              </a:spcAft>
              <a:buNone/>
            </a:pPr>
            <a:r>
              <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4"/>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638" name="Google Shape;638;p94"/>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39" name="Google Shape;639;p94"/>
          <p:cNvSpPr txBox="1"/>
          <p:nvPr/>
        </p:nvSpPr>
        <p:spPr>
          <a:xfrm>
            <a:off x="5496751" y="1091225"/>
            <a:ext cx="3822900" cy="11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b="1" lang="en" sz="4000">
                <a:solidFill>
                  <a:schemeClr val="lt1"/>
                </a:solidFill>
              </a:rPr>
              <a:t>Drills: Joining data frames</a:t>
            </a:r>
            <a:endParaRPr>
              <a:solidFill>
                <a:schemeClr val="dk2"/>
              </a:solidFill>
            </a:endParaRPr>
          </a:p>
          <a:p>
            <a:pPr indent="0" lvl="0" marL="0" marR="0" rtl="0" algn="l">
              <a:lnSpc>
                <a:spcPct val="90000"/>
              </a:lnSpc>
              <a:spcBef>
                <a:spcPts val="0"/>
              </a:spcBef>
              <a:spcAft>
                <a:spcPts val="0"/>
              </a:spcAft>
              <a:buClr>
                <a:schemeClr val="lt1"/>
              </a:buClr>
              <a:buSzPts val="4000"/>
              <a:buFont typeface="Arial"/>
              <a:buNone/>
            </a:pPr>
            <a:r>
              <a:t/>
            </a:r>
            <a:endParaRPr b="1" sz="4000">
              <a:solidFill>
                <a:schemeClr val="lt1"/>
              </a:solidFill>
            </a:endParaRPr>
          </a:p>
        </p:txBody>
      </p:sp>
      <p:sp>
        <p:nvSpPr>
          <p:cNvPr id="640" name="Google Shape;640;p94"/>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50"/>
              </a:spcBef>
              <a:spcAft>
                <a:spcPts val="0"/>
              </a:spcAft>
              <a:buNone/>
            </a:pPr>
            <a:r>
              <a:rPr lang="en" sz="2000">
                <a:solidFill>
                  <a:schemeClr val="dk1"/>
                </a:solidFill>
              </a:rPr>
              <a:t>Using the </a:t>
            </a:r>
            <a:r>
              <a:rPr lang="en" sz="2000">
                <a:solidFill>
                  <a:schemeClr val="dk1"/>
                </a:solidFill>
                <a:latin typeface="Consolas"/>
                <a:ea typeface="Consolas"/>
                <a:cs typeface="Consolas"/>
                <a:sym typeface="Consolas"/>
              </a:rPr>
              <a:t>Managers </a:t>
            </a:r>
            <a:r>
              <a:rPr lang="en" sz="2000">
                <a:solidFill>
                  <a:schemeClr val="dk1"/>
                </a:solidFill>
              </a:rPr>
              <a:t>and </a:t>
            </a:r>
            <a:r>
              <a:rPr lang="en" sz="2000">
                <a:solidFill>
                  <a:schemeClr val="dk1"/>
                </a:solidFill>
                <a:latin typeface="Consolas"/>
                <a:ea typeface="Consolas"/>
                <a:cs typeface="Consolas"/>
                <a:sym typeface="Consolas"/>
              </a:rPr>
              <a:t>AwardsManagers</a:t>
            </a:r>
            <a:r>
              <a:rPr lang="en" sz="2000">
                <a:solidFill>
                  <a:schemeClr val="dk1"/>
                </a:solidFill>
              </a:rPr>
              <a:t> data frames from </a:t>
            </a:r>
            <a:r>
              <a:rPr lang="en" sz="2000">
                <a:solidFill>
                  <a:schemeClr val="dk1"/>
                </a:solidFill>
                <a:latin typeface="Consolas"/>
                <a:ea typeface="Consolas"/>
                <a:cs typeface="Consolas"/>
                <a:sym typeface="Consolas"/>
              </a:rPr>
              <a:t>Lahman </a:t>
            </a:r>
            <a:r>
              <a:rPr lang="en" sz="2000">
                <a:solidFill>
                  <a:schemeClr val="dk1"/>
                </a:solidFill>
              </a:rPr>
              <a:t>(ignore the warnings)</a:t>
            </a:r>
            <a:r>
              <a:rPr lang="en" sz="2000">
                <a:solidFill>
                  <a:schemeClr val="dk1"/>
                </a:solidFill>
              </a:rPr>
              <a:t>:</a:t>
            </a:r>
            <a:endParaRPr sz="2000">
              <a:solidFill>
                <a:schemeClr val="dk1"/>
              </a:solidFill>
            </a:endParaRPr>
          </a:p>
          <a:p>
            <a:pPr indent="0" lvl="0" marL="0" rtl="0" algn="l">
              <a:lnSpc>
                <a:spcPct val="90000"/>
              </a:lnSpc>
              <a:spcBef>
                <a:spcPts val="750"/>
              </a:spcBef>
              <a:spcAft>
                <a:spcPts val="0"/>
              </a:spcAft>
              <a:buNone/>
            </a:pPr>
            <a:r>
              <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Return the join of records found in both tables. Keep all fields.</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 sz="2000">
                <a:solidFill>
                  <a:schemeClr val="dk1"/>
                </a:solidFill>
              </a:rPr>
              <a:t>Return the join of records found in both tables. Keep all fields </a:t>
            </a:r>
            <a:r>
              <a:rPr i="1" lang="en" sz="2000">
                <a:solidFill>
                  <a:schemeClr val="dk1"/>
                </a:solidFill>
              </a:rPr>
              <a:t>except </a:t>
            </a:r>
            <a:r>
              <a:rPr lang="en" sz="2000">
                <a:solidFill>
                  <a:schemeClr val="dk1"/>
                </a:solidFill>
                <a:latin typeface="Consolas"/>
                <a:ea typeface="Consolas"/>
                <a:cs typeface="Consolas"/>
                <a:sym typeface="Consolas"/>
              </a:rPr>
              <a:t>Managers$rank</a:t>
            </a:r>
            <a:r>
              <a:rPr lang="en" sz="2000">
                <a:solidFill>
                  <a:schemeClr val="dk1"/>
                </a:solidFill>
              </a:rPr>
              <a:t>.</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Return the join of records for all found in </a:t>
            </a:r>
            <a:r>
              <a:rPr lang="en" sz="2000">
                <a:solidFill>
                  <a:schemeClr val="dk1"/>
                </a:solidFill>
                <a:latin typeface="Consolas"/>
                <a:ea typeface="Consolas"/>
                <a:cs typeface="Consolas"/>
                <a:sym typeface="Consolas"/>
              </a:rPr>
              <a:t>Managers</a:t>
            </a:r>
            <a:r>
              <a:rPr lang="en" sz="2000">
                <a:solidFill>
                  <a:schemeClr val="dk1"/>
                </a:solidFill>
              </a:rPr>
              <a:t>.</a:t>
            </a:r>
            <a:endParaRPr sz="2000">
              <a:solidFill>
                <a:schemeClr val="dk1"/>
              </a:solidFill>
            </a:endParaRPr>
          </a:p>
          <a:p>
            <a:pPr indent="-355600" lvl="1" marL="914400" marR="0" rtl="0" algn="l">
              <a:lnSpc>
                <a:spcPct val="90000"/>
              </a:lnSpc>
              <a:spcBef>
                <a:spcPts val="0"/>
              </a:spcBef>
              <a:spcAft>
                <a:spcPts val="0"/>
              </a:spcAft>
              <a:buClr>
                <a:schemeClr val="dk1"/>
              </a:buClr>
              <a:buSzPts val="2000"/>
              <a:buAutoNum type="alphaLcPeriod"/>
            </a:pPr>
            <a:r>
              <a:rPr lang="en" sz="2000">
                <a:solidFill>
                  <a:schemeClr val="dk1"/>
                </a:solidFill>
              </a:rPr>
              <a:t>How many more rows does this have than the results of 1?</a:t>
            </a:r>
            <a:endParaRPr sz="2000">
              <a:solidFill>
                <a:schemeClr val="dk1"/>
              </a:solidFill>
            </a:endParaRPr>
          </a:p>
        </p:txBody>
      </p:sp>
      <p:sp>
        <p:nvSpPr>
          <p:cNvPr id="641" name="Google Shape;641;p9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95"/>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647" name="Google Shape;647;p95"/>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48" name="Google Shape;648;p95"/>
          <p:cNvSpPr txBox="1"/>
          <p:nvPr/>
        </p:nvSpPr>
        <p:spPr>
          <a:xfrm>
            <a:off x="5496751" y="1091225"/>
            <a:ext cx="3822900" cy="11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b="1" lang="en" sz="4000">
                <a:solidFill>
                  <a:schemeClr val="lt1"/>
                </a:solidFill>
              </a:rPr>
              <a:t>Drills: Joining data frames</a:t>
            </a:r>
            <a:endParaRPr>
              <a:solidFill>
                <a:schemeClr val="dk2"/>
              </a:solidFill>
            </a:endParaRPr>
          </a:p>
          <a:p>
            <a:pPr indent="0" lvl="0" marL="0" marR="0" rtl="0" algn="l">
              <a:lnSpc>
                <a:spcPct val="90000"/>
              </a:lnSpc>
              <a:spcBef>
                <a:spcPts val="0"/>
              </a:spcBef>
              <a:spcAft>
                <a:spcPts val="0"/>
              </a:spcAft>
              <a:buClr>
                <a:schemeClr val="lt1"/>
              </a:buClr>
              <a:buSzPts val="4000"/>
              <a:buFont typeface="Arial"/>
              <a:buNone/>
            </a:pPr>
            <a:r>
              <a:t/>
            </a:r>
            <a:endParaRPr b="1" sz="4000">
              <a:solidFill>
                <a:schemeClr val="lt1"/>
              </a:solidFill>
            </a:endParaRPr>
          </a:p>
        </p:txBody>
      </p:sp>
      <p:sp>
        <p:nvSpPr>
          <p:cNvPr id="649" name="Google Shape;649;p95"/>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50"/>
              </a:spcBef>
              <a:spcAft>
                <a:spcPts val="0"/>
              </a:spcAft>
              <a:buNone/>
            </a:pPr>
            <a:r>
              <a:rPr lang="en" sz="2000">
                <a:solidFill>
                  <a:schemeClr val="dk1"/>
                </a:solidFill>
              </a:rPr>
              <a:t>Using the </a:t>
            </a:r>
            <a:r>
              <a:rPr lang="en" sz="2000">
                <a:solidFill>
                  <a:schemeClr val="dk1"/>
                </a:solidFill>
                <a:latin typeface="Consolas"/>
                <a:ea typeface="Consolas"/>
                <a:cs typeface="Consolas"/>
                <a:sym typeface="Consolas"/>
              </a:rPr>
              <a:t>Managers </a:t>
            </a:r>
            <a:r>
              <a:rPr lang="en" sz="2000">
                <a:solidFill>
                  <a:schemeClr val="dk1"/>
                </a:solidFill>
              </a:rPr>
              <a:t>and </a:t>
            </a:r>
            <a:r>
              <a:rPr lang="en" sz="2000">
                <a:solidFill>
                  <a:schemeClr val="dk1"/>
                </a:solidFill>
                <a:latin typeface="Consolas"/>
                <a:ea typeface="Consolas"/>
                <a:cs typeface="Consolas"/>
                <a:sym typeface="Consolas"/>
              </a:rPr>
              <a:t>AwardsManagers</a:t>
            </a:r>
            <a:r>
              <a:rPr lang="en" sz="2000">
                <a:solidFill>
                  <a:schemeClr val="dk1"/>
                </a:solidFill>
              </a:rPr>
              <a:t> data frames from </a:t>
            </a:r>
            <a:r>
              <a:rPr lang="en" sz="2000">
                <a:solidFill>
                  <a:schemeClr val="dk1"/>
                </a:solidFill>
                <a:latin typeface="Consolas"/>
                <a:ea typeface="Consolas"/>
                <a:cs typeface="Consolas"/>
                <a:sym typeface="Consolas"/>
              </a:rPr>
              <a:t>Lahman </a:t>
            </a:r>
            <a:r>
              <a:rPr lang="en" sz="2000">
                <a:solidFill>
                  <a:schemeClr val="dk1"/>
                </a:solidFill>
              </a:rPr>
              <a:t>(ignore the warnings)</a:t>
            </a:r>
            <a:r>
              <a:rPr lang="en" sz="2000">
                <a:solidFill>
                  <a:schemeClr val="dk1"/>
                </a:solidFill>
              </a:rPr>
              <a:t>:</a:t>
            </a:r>
            <a:endParaRPr sz="2000">
              <a:solidFill>
                <a:schemeClr val="dk1"/>
              </a:solidFill>
            </a:endParaRPr>
          </a:p>
          <a:p>
            <a:pPr indent="0" lvl="0" marL="0" rtl="0" algn="l">
              <a:lnSpc>
                <a:spcPct val="90000"/>
              </a:lnSpc>
              <a:spcBef>
                <a:spcPts val="750"/>
              </a:spcBef>
              <a:spcAft>
                <a:spcPts val="0"/>
              </a:spcAft>
              <a:buNone/>
            </a:pPr>
            <a:r>
              <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Return the join of records found in both tables. Keep all fields.</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 sz="2000">
                <a:solidFill>
                  <a:schemeClr val="dk1"/>
                </a:solidFill>
              </a:rPr>
              <a:t>Return the join of records found in both tables. Keep all fields </a:t>
            </a:r>
            <a:r>
              <a:rPr i="1" lang="en" sz="2000">
                <a:solidFill>
                  <a:schemeClr val="dk1"/>
                </a:solidFill>
              </a:rPr>
              <a:t>except </a:t>
            </a:r>
            <a:r>
              <a:rPr lang="en" sz="2000">
                <a:solidFill>
                  <a:schemeClr val="dk1"/>
                </a:solidFill>
                <a:latin typeface="Consolas"/>
                <a:ea typeface="Consolas"/>
                <a:cs typeface="Consolas"/>
                <a:sym typeface="Consolas"/>
              </a:rPr>
              <a:t>Managers$rank</a:t>
            </a:r>
            <a:r>
              <a:rPr lang="en" sz="2000">
                <a:solidFill>
                  <a:schemeClr val="dk1"/>
                </a:solidFill>
              </a:rPr>
              <a:t>.</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Return the join of records for all found in </a:t>
            </a:r>
            <a:r>
              <a:rPr lang="en" sz="2000">
                <a:solidFill>
                  <a:schemeClr val="dk1"/>
                </a:solidFill>
                <a:latin typeface="Consolas"/>
                <a:ea typeface="Consolas"/>
                <a:cs typeface="Consolas"/>
                <a:sym typeface="Consolas"/>
              </a:rPr>
              <a:t>Managers</a:t>
            </a:r>
            <a:r>
              <a:rPr lang="en" sz="2000">
                <a:solidFill>
                  <a:schemeClr val="dk1"/>
                </a:solidFill>
              </a:rPr>
              <a:t>.</a:t>
            </a:r>
            <a:endParaRPr sz="2000">
              <a:solidFill>
                <a:schemeClr val="dk1"/>
              </a:solidFill>
            </a:endParaRPr>
          </a:p>
          <a:p>
            <a:pPr indent="-355600" lvl="1" marL="914400" marR="0" rtl="0" algn="l">
              <a:lnSpc>
                <a:spcPct val="90000"/>
              </a:lnSpc>
              <a:spcBef>
                <a:spcPts val="0"/>
              </a:spcBef>
              <a:spcAft>
                <a:spcPts val="0"/>
              </a:spcAft>
              <a:buClr>
                <a:schemeClr val="dk1"/>
              </a:buClr>
              <a:buSzPts val="2000"/>
              <a:buAutoNum type="alphaLcPeriod"/>
            </a:pPr>
            <a:r>
              <a:rPr lang="en" sz="2000">
                <a:solidFill>
                  <a:schemeClr val="dk1"/>
                </a:solidFill>
              </a:rPr>
              <a:t>How many more rows does this have than the results of 1?</a:t>
            </a:r>
            <a:endParaRPr sz="2000">
              <a:solidFill>
                <a:schemeClr val="dk1"/>
              </a:solidFill>
            </a:endParaRPr>
          </a:p>
          <a:p>
            <a:pPr indent="0" lvl="0" marL="0" marR="0" rtl="0" algn="l">
              <a:lnSpc>
                <a:spcPct val="90000"/>
              </a:lnSpc>
              <a:spcBef>
                <a:spcPts val="750"/>
              </a:spcBef>
              <a:spcAft>
                <a:spcPts val="0"/>
              </a:spcAft>
              <a:buNone/>
            </a:pPr>
            <a:r>
              <a:rPr lang="en" sz="2000">
                <a:solidFill>
                  <a:schemeClr val="dk1"/>
                </a:solidFill>
              </a:rPr>
              <a:t>Solutions: </a:t>
            </a:r>
            <a:r>
              <a:rPr lang="en" sz="2000">
                <a:solidFill>
                  <a:schemeClr val="dk1"/>
                </a:solidFill>
                <a:latin typeface="Consolas"/>
                <a:ea typeface="Consolas"/>
                <a:cs typeface="Consolas"/>
                <a:sym typeface="Consolas"/>
              </a:rPr>
              <a:t>join-drills.r</a:t>
            </a:r>
            <a:endParaRPr sz="2000">
              <a:solidFill>
                <a:schemeClr val="dk1"/>
              </a:solidFill>
              <a:latin typeface="Consolas"/>
              <a:ea typeface="Consolas"/>
              <a:cs typeface="Consolas"/>
              <a:sym typeface="Consolas"/>
            </a:endParaRPr>
          </a:p>
        </p:txBody>
      </p:sp>
      <p:sp>
        <p:nvSpPr>
          <p:cNvPr id="650" name="Google Shape;650;p95"/>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6"/>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96"/>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657" name="Google Shape;657;p96"/>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658" name="Google Shape;658;p96"/>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 sz="1800">
                <a:solidFill>
                  <a:srgbClr val="3F3F3F"/>
                </a:solidFill>
              </a:rPr>
              <a:t>Questions?</a:t>
            </a:r>
            <a:endParaRPr/>
          </a:p>
        </p:txBody>
      </p:sp>
      <p:sp>
        <p:nvSpPr>
          <p:cNvPr id="659" name="Google Shape;659;p96"/>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7"/>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5" name="Google Shape;665;p97"/>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666" name="Google Shape;666;p97"/>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667" name="Google Shape;667;p97"/>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 sz="1800">
                <a:solidFill>
                  <a:srgbClr val="6C6C6C"/>
                </a:solidFill>
              </a:rPr>
              <a:t>R-Powered Excel</a:t>
            </a:r>
            <a:endParaRPr/>
          </a:p>
        </p:txBody>
      </p:sp>
      <p:sp>
        <p:nvSpPr>
          <p:cNvPr id="668" name="Google Shape;668;p97"/>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 sz="1200" u="none" cap="none" strike="noStrike">
                <a:solidFill>
                  <a:srgbClr val="6C6C6C"/>
                </a:solidFill>
                <a:latin typeface="Arial"/>
                <a:ea typeface="Arial"/>
                <a:cs typeface="Arial"/>
                <a:sym typeface="Arial"/>
              </a:rPr>
              <a:t>Month/Year</a:t>
            </a:r>
            <a:endParaRPr/>
          </a:p>
        </p:txBody>
      </p:sp>
      <p:sp>
        <p:nvSpPr>
          <p:cNvPr id="669" name="Google Shape;669;p97"/>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98"/>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98"/>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From </a:t>
            </a:r>
            <a:r>
              <a:rPr b="1" lang="en" sz="4000">
                <a:solidFill>
                  <a:srgbClr val="FFFFFF"/>
                </a:solidFill>
                <a:latin typeface="Consolas"/>
                <a:ea typeface="Consolas"/>
                <a:cs typeface="Consolas"/>
                <a:sym typeface="Consolas"/>
              </a:rPr>
              <a:t>that’s hard in Excel</a:t>
            </a:r>
            <a:r>
              <a:rPr b="1" lang="en" sz="4000">
                <a:solidFill>
                  <a:srgbClr val="FFFFFF"/>
                </a:solidFill>
              </a:rPr>
              <a:t> to </a:t>
            </a:r>
            <a:r>
              <a:rPr b="1" lang="en" sz="4000">
                <a:solidFill>
                  <a:srgbClr val="FFFFFF"/>
                </a:solidFill>
                <a:latin typeface="Consolas"/>
                <a:ea typeface="Consolas"/>
                <a:cs typeface="Consolas"/>
                <a:sym typeface="Consolas"/>
              </a:rPr>
              <a:t>that’s easy in R!</a:t>
            </a:r>
            <a:endParaRPr b="1" sz="4000">
              <a:solidFill>
                <a:srgbClr val="FFFFFF"/>
              </a:solidFill>
              <a:latin typeface="Consolas"/>
              <a:ea typeface="Consolas"/>
              <a:cs typeface="Consolas"/>
              <a:sym typeface="Consolas"/>
            </a:endParaRPr>
          </a:p>
        </p:txBody>
      </p:sp>
      <p:sp>
        <p:nvSpPr>
          <p:cNvPr id="676" name="Google Shape;676;p98"/>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sales-report.xlsx</a:t>
            </a:r>
            <a:endParaRPr b="1" i="0" sz="2600" u="none" cap="none" strike="noStrike">
              <a:solidFill>
                <a:srgbClr val="000000"/>
              </a:solidFill>
              <a:latin typeface="Consolas"/>
              <a:ea typeface="Consolas"/>
              <a:cs typeface="Consolas"/>
              <a:sym typeface="Consolas"/>
            </a:endParaRPr>
          </a:p>
        </p:txBody>
      </p:sp>
      <p:sp>
        <p:nvSpPr>
          <p:cNvPr id="682" name="Google Shape;682;p99"/>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0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Demo: </a:t>
            </a:r>
            <a:r>
              <a:rPr b="1" lang="en" sz="2600">
                <a:latin typeface="Consolas"/>
                <a:ea typeface="Consolas"/>
                <a:cs typeface="Consolas"/>
                <a:sym typeface="Consolas"/>
              </a:rPr>
              <a:t>sales-report-prep.r</a:t>
            </a:r>
            <a:endParaRPr b="1" i="0" sz="2600" u="none" cap="none" strike="noStrike">
              <a:solidFill>
                <a:srgbClr val="000000"/>
              </a:solidFill>
              <a:latin typeface="Consolas"/>
              <a:ea typeface="Consolas"/>
              <a:cs typeface="Consolas"/>
              <a:sym typeface="Consolas"/>
            </a:endParaRPr>
          </a:p>
        </p:txBody>
      </p:sp>
      <p:sp>
        <p:nvSpPr>
          <p:cNvPr id="688" name="Google Shape;688;p100"/>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01"/>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694" name="Google Shape;694;p101"/>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95" name="Google Shape;695;p101"/>
          <p:cNvSpPr txBox="1"/>
          <p:nvPr/>
        </p:nvSpPr>
        <p:spPr>
          <a:xfrm>
            <a:off x="5727794" y="23333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Sales report analysis (hint: think pipe!)</a:t>
            </a:r>
            <a:endParaRPr/>
          </a:p>
        </p:txBody>
      </p:sp>
      <p:sp>
        <p:nvSpPr>
          <p:cNvPr id="696" name="Google Shape;696;p101"/>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Find the average </a:t>
            </a:r>
            <a:r>
              <a:rPr lang="en" sz="2000">
                <a:solidFill>
                  <a:schemeClr val="dk1"/>
                </a:solidFill>
                <a:latin typeface="Consolas"/>
                <a:ea typeface="Consolas"/>
                <a:cs typeface="Consolas"/>
                <a:sym typeface="Consolas"/>
              </a:rPr>
              <a:t>sales</a:t>
            </a:r>
            <a:r>
              <a:rPr lang="en" sz="2000">
                <a:solidFill>
                  <a:schemeClr val="dk1"/>
                </a:solidFill>
              </a:rPr>
              <a:t> for each </a:t>
            </a:r>
            <a:r>
              <a:rPr lang="en" sz="2000">
                <a:solidFill>
                  <a:schemeClr val="dk1"/>
                </a:solidFill>
                <a:latin typeface="Consolas"/>
                <a:ea typeface="Consolas"/>
                <a:cs typeface="Consolas"/>
                <a:sym typeface="Consolas"/>
              </a:rPr>
              <a:t>category</a:t>
            </a:r>
            <a:r>
              <a:rPr lang="en" sz="2000">
                <a:solidFill>
                  <a:schemeClr val="dk1"/>
                </a:solidFill>
              </a:rPr>
              <a:t>, sorted A-Z</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Find the total </a:t>
            </a:r>
            <a:r>
              <a:rPr lang="en" sz="2000">
                <a:solidFill>
                  <a:schemeClr val="dk1"/>
                </a:solidFill>
                <a:latin typeface="Consolas"/>
                <a:ea typeface="Consolas"/>
                <a:cs typeface="Consolas"/>
                <a:sym typeface="Consolas"/>
              </a:rPr>
              <a:t>sales</a:t>
            </a:r>
            <a:r>
              <a:rPr lang="en" sz="2000">
                <a:solidFill>
                  <a:schemeClr val="dk1"/>
                </a:solidFill>
              </a:rPr>
              <a:t> for each </a:t>
            </a:r>
            <a:r>
              <a:rPr lang="en" sz="2000">
                <a:solidFill>
                  <a:schemeClr val="dk1"/>
                </a:solidFill>
                <a:latin typeface="Consolas"/>
                <a:ea typeface="Consolas"/>
                <a:cs typeface="Consolas"/>
                <a:sym typeface="Consolas"/>
              </a:rPr>
              <a:t>region</a:t>
            </a:r>
            <a:r>
              <a:rPr lang="en" sz="2000">
                <a:solidFill>
                  <a:schemeClr val="dk1"/>
                </a:solidFill>
              </a:rPr>
              <a:t>, sorted from high to low</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Return all transactions for regions 1 and 2, sorted by </a:t>
            </a:r>
            <a:r>
              <a:rPr lang="en" sz="2000">
                <a:solidFill>
                  <a:schemeClr val="dk1"/>
                </a:solidFill>
                <a:latin typeface="Consolas"/>
                <a:ea typeface="Consolas"/>
                <a:cs typeface="Consolas"/>
                <a:sym typeface="Consolas"/>
              </a:rPr>
              <a:t>id</a:t>
            </a:r>
            <a:r>
              <a:rPr lang="en" sz="2000">
                <a:solidFill>
                  <a:schemeClr val="dk1"/>
                </a:solidFill>
              </a:rPr>
              <a:t>, leaving </a:t>
            </a:r>
            <a:r>
              <a:rPr lang="en" sz="2000">
                <a:solidFill>
                  <a:schemeClr val="dk1"/>
                </a:solidFill>
                <a:latin typeface="Consolas"/>
                <a:ea typeface="Consolas"/>
                <a:cs typeface="Consolas"/>
                <a:sym typeface="Consolas"/>
              </a:rPr>
              <a:t>region</a:t>
            </a:r>
            <a:r>
              <a:rPr lang="en" sz="2000">
                <a:solidFill>
                  <a:schemeClr val="dk1"/>
                </a:solidFill>
              </a:rPr>
              <a:t> out of the report</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p:txBody>
      </p:sp>
      <p:sp>
        <p:nvSpPr>
          <p:cNvPr id="697" name="Google Shape;697;p101"/>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102"/>
          <p:cNvSpPr/>
          <p:nvPr/>
        </p:nvSpPr>
        <p:spPr>
          <a:xfrm>
            <a:off x="5151375" y="0"/>
            <a:ext cx="39927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703" name="Google Shape;703;p102"/>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704" name="Google Shape;704;p102"/>
          <p:cNvSpPr txBox="1"/>
          <p:nvPr/>
        </p:nvSpPr>
        <p:spPr>
          <a:xfrm>
            <a:off x="5727794" y="2333327"/>
            <a:ext cx="3319500" cy="1150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 sz="4000">
                <a:solidFill>
                  <a:schemeClr val="lt1"/>
                </a:solidFill>
              </a:rPr>
              <a:t>Drill: Sales report analysis (hint: think pipe!)</a:t>
            </a:r>
            <a:endParaRPr/>
          </a:p>
        </p:txBody>
      </p:sp>
      <p:sp>
        <p:nvSpPr>
          <p:cNvPr id="705" name="Google Shape;705;p102"/>
          <p:cNvSpPr txBox="1"/>
          <p:nvPr/>
        </p:nvSpPr>
        <p:spPr>
          <a:xfrm>
            <a:off x="224000" y="528000"/>
            <a:ext cx="4544400" cy="14535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90000"/>
              </a:lnSpc>
              <a:spcBef>
                <a:spcPts val="750"/>
              </a:spcBef>
              <a:spcAft>
                <a:spcPts val="0"/>
              </a:spcAft>
              <a:buClr>
                <a:schemeClr val="dk1"/>
              </a:buClr>
              <a:buSzPts val="2000"/>
              <a:buAutoNum type="arabicPeriod"/>
            </a:pPr>
            <a:r>
              <a:rPr lang="en" sz="2000">
                <a:solidFill>
                  <a:schemeClr val="dk1"/>
                </a:solidFill>
              </a:rPr>
              <a:t>Find the average </a:t>
            </a:r>
            <a:r>
              <a:rPr lang="en" sz="2000">
                <a:solidFill>
                  <a:schemeClr val="dk1"/>
                </a:solidFill>
                <a:latin typeface="Consolas"/>
                <a:ea typeface="Consolas"/>
                <a:cs typeface="Consolas"/>
                <a:sym typeface="Consolas"/>
              </a:rPr>
              <a:t>sales</a:t>
            </a:r>
            <a:r>
              <a:rPr lang="en" sz="2000">
                <a:solidFill>
                  <a:schemeClr val="dk1"/>
                </a:solidFill>
              </a:rPr>
              <a:t> for each </a:t>
            </a:r>
            <a:r>
              <a:rPr lang="en" sz="2000">
                <a:solidFill>
                  <a:schemeClr val="dk1"/>
                </a:solidFill>
                <a:latin typeface="Consolas"/>
                <a:ea typeface="Consolas"/>
                <a:cs typeface="Consolas"/>
                <a:sym typeface="Consolas"/>
              </a:rPr>
              <a:t>category</a:t>
            </a:r>
            <a:r>
              <a:rPr lang="en" sz="2000">
                <a:solidFill>
                  <a:schemeClr val="dk1"/>
                </a:solidFill>
              </a:rPr>
              <a:t>, sorted A-Z</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Find the total </a:t>
            </a:r>
            <a:r>
              <a:rPr lang="en" sz="2000">
                <a:solidFill>
                  <a:schemeClr val="dk1"/>
                </a:solidFill>
                <a:latin typeface="Consolas"/>
                <a:ea typeface="Consolas"/>
                <a:cs typeface="Consolas"/>
                <a:sym typeface="Consolas"/>
              </a:rPr>
              <a:t>sales</a:t>
            </a:r>
            <a:r>
              <a:rPr lang="en" sz="2000">
                <a:solidFill>
                  <a:schemeClr val="dk1"/>
                </a:solidFill>
              </a:rPr>
              <a:t> for each </a:t>
            </a:r>
            <a:r>
              <a:rPr lang="en" sz="2000">
                <a:solidFill>
                  <a:schemeClr val="dk1"/>
                </a:solidFill>
                <a:latin typeface="Consolas"/>
                <a:ea typeface="Consolas"/>
                <a:cs typeface="Consolas"/>
                <a:sym typeface="Consolas"/>
              </a:rPr>
              <a:t>region</a:t>
            </a:r>
            <a:r>
              <a:rPr lang="en" sz="2000">
                <a:solidFill>
                  <a:schemeClr val="dk1"/>
                </a:solidFill>
              </a:rPr>
              <a:t>, sorted from high to low</a:t>
            </a:r>
            <a:endParaRPr sz="2000">
              <a:solidFill>
                <a:schemeClr val="dk1"/>
              </a:solidFill>
            </a:endParaRPr>
          </a:p>
          <a:p>
            <a:pPr indent="-355600" lvl="0" marL="457200" marR="0" rtl="0" algn="l">
              <a:lnSpc>
                <a:spcPct val="90000"/>
              </a:lnSpc>
              <a:spcBef>
                <a:spcPts val="0"/>
              </a:spcBef>
              <a:spcAft>
                <a:spcPts val="0"/>
              </a:spcAft>
              <a:buClr>
                <a:schemeClr val="dk1"/>
              </a:buClr>
              <a:buSzPts val="2000"/>
              <a:buAutoNum type="arabicPeriod"/>
            </a:pPr>
            <a:r>
              <a:rPr lang="en" sz="2000">
                <a:solidFill>
                  <a:schemeClr val="dk1"/>
                </a:solidFill>
              </a:rPr>
              <a:t>Return all transactions for regions 1 and 2, sorted by </a:t>
            </a:r>
            <a:r>
              <a:rPr lang="en" sz="2000">
                <a:solidFill>
                  <a:schemeClr val="dk1"/>
                </a:solidFill>
                <a:latin typeface="Consolas"/>
                <a:ea typeface="Consolas"/>
                <a:cs typeface="Consolas"/>
                <a:sym typeface="Consolas"/>
              </a:rPr>
              <a:t>id</a:t>
            </a:r>
            <a:r>
              <a:rPr lang="en" sz="2000">
                <a:solidFill>
                  <a:schemeClr val="dk1"/>
                </a:solidFill>
              </a:rPr>
              <a:t>, leaving </a:t>
            </a:r>
            <a:r>
              <a:rPr lang="en" sz="2000">
                <a:solidFill>
                  <a:schemeClr val="dk1"/>
                </a:solidFill>
                <a:latin typeface="Consolas"/>
                <a:ea typeface="Consolas"/>
                <a:cs typeface="Consolas"/>
                <a:sym typeface="Consolas"/>
              </a:rPr>
              <a:t>region</a:t>
            </a:r>
            <a:r>
              <a:rPr lang="en" sz="2000">
                <a:solidFill>
                  <a:schemeClr val="dk1"/>
                </a:solidFill>
              </a:rPr>
              <a:t> out of the report</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0" lvl="0" marL="0" marR="0" rtl="0" algn="l">
              <a:lnSpc>
                <a:spcPct val="90000"/>
              </a:lnSpc>
              <a:spcBef>
                <a:spcPts val="750"/>
              </a:spcBef>
              <a:spcAft>
                <a:spcPts val="0"/>
              </a:spcAft>
              <a:buNone/>
            </a:pPr>
            <a:r>
              <a:rPr lang="en" sz="2000">
                <a:solidFill>
                  <a:schemeClr val="dk1"/>
                </a:solidFill>
              </a:rPr>
              <a:t>Solutions: </a:t>
            </a:r>
            <a:r>
              <a:rPr lang="en" sz="2000">
                <a:solidFill>
                  <a:schemeClr val="dk1"/>
                </a:solidFill>
                <a:latin typeface="Consolas"/>
                <a:ea typeface="Consolas"/>
                <a:cs typeface="Consolas"/>
                <a:sym typeface="Consolas"/>
              </a:rPr>
              <a:t>sales-report-analysis.r</a:t>
            </a:r>
            <a:endParaRPr sz="2000">
              <a:solidFill>
                <a:schemeClr val="dk1"/>
              </a:solidFill>
              <a:latin typeface="Consolas"/>
              <a:ea typeface="Consolas"/>
              <a:cs typeface="Consolas"/>
              <a:sym typeface="Consolas"/>
            </a:endParaRPr>
          </a:p>
          <a:p>
            <a:pPr indent="0" lvl="0" marL="0" marR="0" rtl="0" algn="l">
              <a:lnSpc>
                <a:spcPct val="90000"/>
              </a:lnSpc>
              <a:spcBef>
                <a:spcPts val="750"/>
              </a:spcBef>
              <a:spcAft>
                <a:spcPts val="0"/>
              </a:spcAft>
              <a:buNone/>
            </a:pPr>
            <a:r>
              <a:t/>
            </a:r>
            <a:endParaRPr sz="2000">
              <a:solidFill>
                <a:schemeClr val="dk1"/>
              </a:solidFill>
            </a:endParaRPr>
          </a:p>
        </p:txBody>
      </p:sp>
      <p:sp>
        <p:nvSpPr>
          <p:cNvPr id="706" name="Google Shape;706;p102"/>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0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Welcome to </a:t>
            </a:r>
            <a:r>
              <a:rPr b="1" i="1" lang="en" sz="2600"/>
              <a:t>reproducibility</a:t>
            </a:r>
            <a:endParaRPr b="1" i="1" sz="2600" u="none" cap="none" strike="noStrike">
              <a:solidFill>
                <a:srgbClr val="000000"/>
              </a:solidFill>
              <a:latin typeface="Arial"/>
              <a:ea typeface="Arial"/>
              <a:cs typeface="Arial"/>
              <a:sym typeface="Arial"/>
            </a:endParaRPr>
          </a:p>
        </p:txBody>
      </p:sp>
      <p:pic>
        <p:nvPicPr>
          <p:cNvPr id="712" name="Google Shape;712;p103"/>
          <p:cNvPicPr preferRelativeResize="0"/>
          <p:nvPr/>
        </p:nvPicPr>
        <p:blipFill>
          <a:blip r:embed="rId3">
            <a:alphaModFix/>
          </a:blip>
          <a:stretch>
            <a:fillRect/>
          </a:stretch>
        </p:blipFill>
        <p:spPr>
          <a:xfrm>
            <a:off x="152400" y="1177815"/>
            <a:ext cx="5803811" cy="38132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 sz="2600"/>
              <a:t>Augment your Excel skills</a:t>
            </a:r>
            <a:endParaRPr b="1" i="0" sz="2600" u="none" cap="none" strike="noStrike">
              <a:solidFill>
                <a:srgbClr val="000000"/>
              </a:solidFill>
              <a:latin typeface="Arial"/>
              <a:ea typeface="Arial"/>
              <a:cs typeface="Arial"/>
              <a:sym typeface="Arial"/>
            </a:endParaRPr>
          </a:p>
        </p:txBody>
      </p:sp>
      <p:sp>
        <p:nvSpPr>
          <p:cNvPr id="117" name="Google Shape;117;p23"/>
          <p:cNvSpPr txBox="1"/>
          <p:nvPr/>
        </p:nvSpPr>
        <p:spPr>
          <a:xfrm>
            <a:off x="398624" y="1310175"/>
            <a:ext cx="758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 sz="2400">
                <a:solidFill>
                  <a:srgbClr val="505050"/>
                </a:solidFill>
              </a:rPr>
              <a:t>R’s powerful universe of open-source packages and tools</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The R equivalent of common Excel tasks such as PivotTables, sorting and filtering</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 sz="2400">
                <a:solidFill>
                  <a:srgbClr val="505050"/>
                </a:solidFill>
              </a:rPr>
              <a:t>Where R can augment and automate common data preparation and manipulation tasks often done in Excel</a:t>
            </a:r>
            <a:endParaRPr sz="2400">
              <a:solidFill>
                <a:srgbClr val="505050"/>
              </a:solidFill>
            </a:endParaRPr>
          </a:p>
          <a:p>
            <a:pPr indent="0" lvl="0" marL="0" marR="190500" rtl="0" algn="l">
              <a:lnSpc>
                <a:spcPct val="115000"/>
              </a:lnSpc>
              <a:spcBef>
                <a:spcPts val="800"/>
              </a:spcBef>
              <a:spcAft>
                <a:spcPts val="0"/>
              </a:spcAft>
              <a:buNone/>
            </a:pPr>
            <a:r>
              <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104"/>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104"/>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719" name="Google Shape;719;p104"/>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720" name="Google Shape;720;p104"/>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 sz="3000">
                <a:solidFill>
                  <a:srgbClr val="3F3F3F"/>
                </a:solidFill>
              </a:rPr>
              <a:t>Questions?</a:t>
            </a:r>
            <a:endParaRPr sz="3000"/>
          </a:p>
        </p:txBody>
      </p:sp>
      <p:sp>
        <p:nvSpPr>
          <p:cNvPr id="721" name="Google Shape;721;p10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05"/>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105"/>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728" name="Google Shape;728;p105"/>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729" name="Google Shape;729;p105"/>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 sz="1800">
                <a:solidFill>
                  <a:srgbClr val="6C6C6C"/>
                </a:solidFill>
              </a:rPr>
              <a:t>R-Powered Excel</a:t>
            </a:r>
            <a:endParaRPr/>
          </a:p>
        </p:txBody>
      </p:sp>
      <p:sp>
        <p:nvSpPr>
          <p:cNvPr id="730" name="Google Shape;730;p105"/>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 sz="1200" u="none" cap="none" strike="noStrike">
                <a:solidFill>
                  <a:srgbClr val="6C6C6C"/>
                </a:solidFill>
                <a:latin typeface="Arial"/>
                <a:ea typeface="Arial"/>
                <a:cs typeface="Arial"/>
                <a:sym typeface="Arial"/>
              </a:rPr>
              <a:t>Month/Year</a:t>
            </a:r>
            <a:endParaRPr/>
          </a:p>
        </p:txBody>
      </p:sp>
      <p:sp>
        <p:nvSpPr>
          <p:cNvPr id="731" name="Google Shape;731;p105"/>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06"/>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6"/>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From Excel domination to R domination</a:t>
            </a:r>
            <a:endParaRPr b="1" sz="4000">
              <a:solidFill>
                <a:srgbClr val="FFFFFF"/>
              </a:solidFill>
            </a:endParaRPr>
          </a:p>
        </p:txBody>
      </p:sp>
      <p:sp>
        <p:nvSpPr>
          <p:cNvPr id="738" name="Google Shape;738;p106"/>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rPr lang="en" sz="2400">
                <a:solidFill>
                  <a:srgbClr val="FFFFFF"/>
                </a:solidFill>
              </a:rPr>
              <a:t>Five ways to get help in R</a:t>
            </a:r>
            <a:endParaRPr sz="2400">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0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393700" lvl="0" marL="457200" marR="0" rtl="0" algn="l">
              <a:lnSpc>
                <a:spcPct val="90000"/>
              </a:lnSpc>
              <a:spcBef>
                <a:spcPts val="0"/>
              </a:spcBef>
              <a:spcAft>
                <a:spcPts val="0"/>
              </a:spcAft>
              <a:buClr>
                <a:srgbClr val="000000"/>
              </a:buClr>
              <a:buSzPts val="2600"/>
              <a:buFont typeface="Arial"/>
              <a:buAutoNum type="arabicPeriod"/>
            </a:pPr>
            <a:r>
              <a:rPr b="1" lang="en" sz="2600"/>
              <a:t>Search for exact term with </a:t>
            </a:r>
            <a:r>
              <a:rPr b="1" lang="en" sz="2600">
                <a:latin typeface="Consolas"/>
                <a:ea typeface="Consolas"/>
                <a:cs typeface="Consolas"/>
                <a:sym typeface="Consolas"/>
              </a:rPr>
              <a:t>?</a:t>
            </a:r>
            <a:endParaRPr b="1" i="0" sz="2600" u="none" cap="none" strike="noStrike">
              <a:solidFill>
                <a:srgbClr val="000000"/>
              </a:solidFill>
              <a:latin typeface="Consolas"/>
              <a:ea typeface="Consolas"/>
              <a:cs typeface="Consolas"/>
              <a:sym typeface="Consolas"/>
            </a:endParaRPr>
          </a:p>
        </p:txBody>
      </p:sp>
      <p:pic>
        <p:nvPicPr>
          <p:cNvPr id="744" name="Google Shape;744;p107"/>
          <p:cNvPicPr preferRelativeResize="0"/>
          <p:nvPr/>
        </p:nvPicPr>
        <p:blipFill>
          <a:blip r:embed="rId3">
            <a:alphaModFix/>
          </a:blip>
          <a:stretch>
            <a:fillRect/>
          </a:stretch>
        </p:blipFill>
        <p:spPr>
          <a:xfrm>
            <a:off x="1265175" y="1115990"/>
            <a:ext cx="6101257" cy="381328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0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393700" lvl="0" marL="457200" marR="0" rtl="0" algn="l">
              <a:lnSpc>
                <a:spcPct val="90000"/>
              </a:lnSpc>
              <a:spcBef>
                <a:spcPts val="0"/>
              </a:spcBef>
              <a:spcAft>
                <a:spcPts val="0"/>
              </a:spcAft>
              <a:buClr>
                <a:srgbClr val="000000"/>
              </a:buClr>
              <a:buSzPts val="2600"/>
              <a:buFont typeface="Arial"/>
              <a:buAutoNum type="arabicPeriod"/>
            </a:pPr>
            <a:r>
              <a:rPr b="1" lang="en" sz="2600"/>
              <a:t>Search for approximate term with </a:t>
            </a:r>
            <a:r>
              <a:rPr b="1" lang="en" sz="2600">
                <a:latin typeface="Consolas"/>
                <a:ea typeface="Consolas"/>
                <a:cs typeface="Consolas"/>
                <a:sym typeface="Consolas"/>
              </a:rPr>
              <a:t>??</a:t>
            </a:r>
            <a:endParaRPr b="1" i="0" sz="2600" u="none" cap="none" strike="noStrike">
              <a:solidFill>
                <a:srgbClr val="000000"/>
              </a:solidFill>
              <a:latin typeface="Consolas"/>
              <a:ea typeface="Consolas"/>
              <a:cs typeface="Consolas"/>
              <a:sym typeface="Consolas"/>
            </a:endParaRPr>
          </a:p>
        </p:txBody>
      </p:sp>
      <p:pic>
        <p:nvPicPr>
          <p:cNvPr id="750" name="Google Shape;750;p108"/>
          <p:cNvPicPr preferRelativeResize="0"/>
          <p:nvPr/>
        </p:nvPicPr>
        <p:blipFill>
          <a:blip r:embed="rId3">
            <a:alphaModFix/>
          </a:blip>
          <a:stretch>
            <a:fillRect/>
          </a:stretch>
        </p:blipFill>
        <p:spPr>
          <a:xfrm>
            <a:off x="152400" y="1177815"/>
            <a:ext cx="8839200" cy="307530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0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393700" lvl="0" marL="457200" marR="0" rtl="0" algn="l">
              <a:lnSpc>
                <a:spcPct val="90000"/>
              </a:lnSpc>
              <a:spcBef>
                <a:spcPts val="0"/>
              </a:spcBef>
              <a:spcAft>
                <a:spcPts val="0"/>
              </a:spcAft>
              <a:buClr>
                <a:srgbClr val="000000"/>
              </a:buClr>
              <a:buSzPts val="2600"/>
              <a:buFont typeface="Arial"/>
              <a:buAutoNum type="arabicPeriod"/>
            </a:pPr>
            <a:r>
              <a:rPr b="1" lang="en" sz="2600"/>
              <a:t>Search </a:t>
            </a:r>
            <a:r>
              <a:rPr b="1" lang="en" sz="2600" u="sng">
                <a:solidFill>
                  <a:schemeClr val="hlink"/>
                </a:solidFill>
                <a:hlinkClick r:id="rId3"/>
              </a:rPr>
              <a:t>search.r-project.org</a:t>
            </a:r>
            <a:r>
              <a:rPr b="1" lang="en" sz="2600"/>
              <a:t> with </a:t>
            </a:r>
            <a:r>
              <a:rPr b="1" lang="en" sz="2600">
                <a:solidFill>
                  <a:schemeClr val="dk2"/>
                </a:solidFill>
                <a:latin typeface="Consolas"/>
                <a:ea typeface="Consolas"/>
                <a:cs typeface="Consolas"/>
                <a:sym typeface="Consolas"/>
              </a:rPr>
              <a:t>RSiteSearch()</a:t>
            </a:r>
            <a:endParaRPr b="1" i="0" sz="2600" u="none" cap="none" strike="noStrike">
              <a:solidFill>
                <a:srgbClr val="000000"/>
              </a:solidFill>
              <a:latin typeface="Consolas"/>
              <a:ea typeface="Consolas"/>
              <a:cs typeface="Consolas"/>
              <a:sym typeface="Consolas"/>
            </a:endParaRPr>
          </a:p>
        </p:txBody>
      </p:sp>
      <p:pic>
        <p:nvPicPr>
          <p:cNvPr id="756" name="Google Shape;756;p109"/>
          <p:cNvPicPr preferRelativeResize="0"/>
          <p:nvPr/>
        </p:nvPicPr>
        <p:blipFill>
          <a:blip r:embed="rId4">
            <a:alphaModFix/>
          </a:blip>
          <a:stretch>
            <a:fillRect/>
          </a:stretch>
        </p:blipFill>
        <p:spPr>
          <a:xfrm>
            <a:off x="892800" y="1173790"/>
            <a:ext cx="7012209" cy="381328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110"/>
          <p:cNvSpPr txBox="1"/>
          <p:nvPr/>
        </p:nvSpPr>
        <p:spPr>
          <a:xfrm>
            <a:off x="398673" y="423690"/>
            <a:ext cx="8190600" cy="675900"/>
          </a:xfrm>
          <a:prstGeom prst="rect">
            <a:avLst/>
          </a:prstGeom>
          <a:noFill/>
          <a:ln>
            <a:noFill/>
          </a:ln>
        </p:spPr>
        <p:txBody>
          <a:bodyPr anchorCtr="0" anchor="b" bIns="0" lIns="0" spcFirstLastPara="1" rIns="0" wrap="square" tIns="0">
            <a:noAutofit/>
          </a:bodyPr>
          <a:lstStyle/>
          <a:p>
            <a:pPr indent="-393700" lvl="0" marL="457200" marR="0" rtl="0" algn="l">
              <a:lnSpc>
                <a:spcPct val="90000"/>
              </a:lnSpc>
              <a:spcBef>
                <a:spcPts val="0"/>
              </a:spcBef>
              <a:spcAft>
                <a:spcPts val="0"/>
              </a:spcAft>
              <a:buClr>
                <a:srgbClr val="000000"/>
              </a:buClr>
              <a:buSzPts val="2600"/>
              <a:buFont typeface="Arial"/>
              <a:buAutoNum type="arabicPeriod"/>
            </a:pPr>
            <a:r>
              <a:rPr b="1" lang="en" sz="2600"/>
              <a:t>Search </a:t>
            </a:r>
            <a:r>
              <a:rPr b="1" lang="en" sz="2600" u="sng">
                <a:solidFill>
                  <a:schemeClr val="accent5"/>
                </a:solidFill>
                <a:hlinkClick r:id="rId3"/>
              </a:rPr>
              <a:t>search.r-project.org</a:t>
            </a:r>
            <a:r>
              <a:rPr b="1" lang="en" sz="2600"/>
              <a:t> for functions with </a:t>
            </a:r>
            <a:r>
              <a:rPr b="1" lang="en" sz="2600">
                <a:solidFill>
                  <a:schemeClr val="dk2"/>
                </a:solidFill>
              </a:rPr>
              <a:t>findFn()</a:t>
            </a:r>
            <a:endParaRPr b="1" i="0" sz="2600" u="none" cap="none" strike="noStrike">
              <a:solidFill>
                <a:srgbClr val="000000"/>
              </a:solidFill>
              <a:latin typeface="Consolas"/>
              <a:ea typeface="Consolas"/>
              <a:cs typeface="Consolas"/>
              <a:sym typeface="Consolas"/>
            </a:endParaRPr>
          </a:p>
        </p:txBody>
      </p:sp>
      <p:pic>
        <p:nvPicPr>
          <p:cNvPr id="762" name="Google Shape;762;p110"/>
          <p:cNvPicPr preferRelativeResize="0"/>
          <p:nvPr/>
        </p:nvPicPr>
        <p:blipFill>
          <a:blip r:embed="rId4">
            <a:alphaModFix/>
          </a:blip>
          <a:stretch>
            <a:fillRect/>
          </a:stretch>
        </p:blipFill>
        <p:spPr>
          <a:xfrm>
            <a:off x="931325" y="1177815"/>
            <a:ext cx="6771943" cy="373910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11"/>
          <p:cNvSpPr txBox="1"/>
          <p:nvPr/>
        </p:nvSpPr>
        <p:spPr>
          <a:xfrm>
            <a:off x="398673" y="423690"/>
            <a:ext cx="8190600" cy="675900"/>
          </a:xfrm>
          <a:prstGeom prst="rect">
            <a:avLst/>
          </a:prstGeom>
          <a:noFill/>
          <a:ln>
            <a:noFill/>
          </a:ln>
        </p:spPr>
        <p:txBody>
          <a:bodyPr anchorCtr="0" anchor="b" bIns="0" lIns="0" spcFirstLastPara="1" rIns="0" wrap="square" tIns="0">
            <a:noAutofit/>
          </a:bodyPr>
          <a:lstStyle/>
          <a:p>
            <a:pPr indent="-393700" lvl="0" marL="457200" marR="0" rtl="0" algn="l">
              <a:lnSpc>
                <a:spcPct val="90000"/>
              </a:lnSpc>
              <a:spcBef>
                <a:spcPts val="0"/>
              </a:spcBef>
              <a:spcAft>
                <a:spcPts val="0"/>
              </a:spcAft>
              <a:buClr>
                <a:srgbClr val="000000"/>
              </a:buClr>
              <a:buSzPts val="2600"/>
              <a:buFont typeface="Arial"/>
              <a:buAutoNum type="arabicPeriod"/>
            </a:pPr>
            <a:r>
              <a:rPr b="1" lang="en" sz="2600"/>
              <a:t>Use </a:t>
            </a:r>
            <a:r>
              <a:rPr b="1" lang="en" sz="2600" u="sng">
                <a:solidFill>
                  <a:schemeClr val="hlink"/>
                </a:solidFill>
                <a:hlinkClick r:id="rId3"/>
              </a:rPr>
              <a:t>rseek.org</a:t>
            </a:r>
            <a:r>
              <a:rPr b="1" lang="en" sz="2600"/>
              <a:t> as a search engine for R</a:t>
            </a:r>
            <a:endParaRPr b="1" i="0" sz="2600" u="none" cap="none" strike="noStrike">
              <a:solidFill>
                <a:srgbClr val="000000"/>
              </a:solidFill>
              <a:latin typeface="Consolas"/>
              <a:ea typeface="Consolas"/>
              <a:cs typeface="Consolas"/>
              <a:sym typeface="Consolas"/>
            </a:endParaRPr>
          </a:p>
        </p:txBody>
      </p:sp>
      <p:pic>
        <p:nvPicPr>
          <p:cNvPr id="768" name="Google Shape;768;p111"/>
          <p:cNvPicPr preferRelativeResize="0"/>
          <p:nvPr/>
        </p:nvPicPr>
        <p:blipFill>
          <a:blip r:embed="rId4">
            <a:alphaModFix/>
          </a:blip>
          <a:stretch>
            <a:fillRect/>
          </a:stretch>
        </p:blipFill>
        <p:spPr>
          <a:xfrm>
            <a:off x="1118388" y="1214915"/>
            <a:ext cx="6751170" cy="373910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12"/>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2"/>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 sz="4000">
                <a:solidFill>
                  <a:srgbClr val="FFFFFF"/>
                </a:solidFill>
              </a:rPr>
              <a:t>From Excel domination to R domination</a:t>
            </a:r>
            <a:endParaRPr b="1" sz="4000">
              <a:solidFill>
                <a:srgbClr val="FFFFFF"/>
              </a:solidFill>
            </a:endParaRPr>
          </a:p>
        </p:txBody>
      </p:sp>
      <p:sp>
        <p:nvSpPr>
          <p:cNvPr id="775" name="Google Shape;775;p112"/>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rPr lang="en" sz="2400">
                <a:solidFill>
                  <a:srgbClr val="FFFFFF"/>
                </a:solidFill>
              </a:rPr>
              <a:t>Recommended resources</a:t>
            </a:r>
            <a:endParaRPr sz="2400">
              <a:solidFill>
                <a:srgbClr val="FFFFF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13"/>
          <p:cNvSpPr txBox="1"/>
          <p:nvPr/>
        </p:nvSpPr>
        <p:spPr>
          <a:xfrm>
            <a:off x="398625" y="438900"/>
            <a:ext cx="7188600" cy="1239900"/>
          </a:xfrm>
          <a:prstGeom prst="rect">
            <a:avLst/>
          </a:prstGeom>
          <a:noFill/>
          <a:ln>
            <a:noFill/>
          </a:ln>
        </p:spPr>
        <p:txBody>
          <a:bodyPr anchorCtr="0" anchor="b" bIns="45700" lIns="0" spcFirstLastPara="1" rIns="91425" wrap="square" tIns="45700">
            <a:noAutofit/>
          </a:bodyPr>
          <a:lstStyle/>
          <a:p>
            <a:pPr indent="0" lvl="0" marL="0" marR="0" rtl="0" algn="l">
              <a:lnSpc>
                <a:spcPct val="90000"/>
              </a:lnSpc>
              <a:spcBef>
                <a:spcPts val="0"/>
              </a:spcBef>
              <a:spcAft>
                <a:spcPts val="0"/>
              </a:spcAft>
              <a:buClr>
                <a:srgbClr val="000000"/>
              </a:buClr>
              <a:buSzPts val="4000"/>
              <a:buFont typeface="Arial"/>
              <a:buNone/>
            </a:pPr>
            <a:r>
              <a:t/>
            </a:r>
            <a:endParaRPr b="1" sz="3000"/>
          </a:p>
          <a:p>
            <a:pPr indent="0" lvl="0" marL="0" marR="0" rtl="0" algn="l">
              <a:lnSpc>
                <a:spcPct val="90000"/>
              </a:lnSpc>
              <a:spcBef>
                <a:spcPts val="0"/>
              </a:spcBef>
              <a:spcAft>
                <a:spcPts val="0"/>
              </a:spcAft>
              <a:buClr>
                <a:srgbClr val="000000"/>
              </a:buClr>
              <a:buSzPts val="4000"/>
              <a:buFont typeface="Arial"/>
              <a:buNone/>
            </a:pPr>
            <a:r>
              <a:rPr b="1" i="1" lang="en" sz="3000"/>
              <a:t>R for Data Science</a:t>
            </a:r>
            <a:endParaRPr b="1" i="1" sz="3000"/>
          </a:p>
          <a:p>
            <a:pPr indent="0" lvl="0" marL="0" marR="0" rtl="0" algn="l">
              <a:lnSpc>
                <a:spcPct val="90000"/>
              </a:lnSpc>
              <a:spcBef>
                <a:spcPts val="0"/>
              </a:spcBef>
              <a:spcAft>
                <a:spcPts val="0"/>
              </a:spcAft>
              <a:buClr>
                <a:srgbClr val="000000"/>
              </a:buClr>
              <a:buSzPts val="4000"/>
              <a:buFont typeface="Arial"/>
              <a:buNone/>
            </a:pPr>
            <a:r>
              <a:rPr b="1" lang="en" sz="3000"/>
              <a:t>by Hadley Wickham &amp; Garrett Grolemund</a:t>
            </a:r>
            <a:endParaRPr b="1" sz="3000"/>
          </a:p>
        </p:txBody>
      </p:sp>
      <p:sp>
        <p:nvSpPr>
          <p:cNvPr id="781" name="Google Shape;781;p113"/>
          <p:cNvSpPr txBox="1"/>
          <p:nvPr/>
        </p:nvSpPr>
        <p:spPr>
          <a:xfrm>
            <a:off x="398625" y="1792575"/>
            <a:ext cx="4591800" cy="3113100"/>
          </a:xfrm>
          <a:prstGeom prst="rect">
            <a:avLst/>
          </a:prstGeom>
          <a:noFill/>
          <a:ln>
            <a:noFill/>
          </a:ln>
        </p:spPr>
        <p:txBody>
          <a:bodyPr anchorCtr="0" anchor="t" bIns="45700" lIns="0" spcFirstLastPara="1" rIns="91425" wrap="square" tIns="45700">
            <a:noAutofit/>
          </a:bodyPr>
          <a:lstStyle/>
          <a:p>
            <a:pPr indent="-276860" lvl="0" marL="274320" marR="0" rtl="0" algn="l">
              <a:lnSpc>
                <a:spcPct val="100000"/>
              </a:lnSpc>
              <a:spcBef>
                <a:spcPts val="0"/>
              </a:spcBef>
              <a:spcAft>
                <a:spcPts val="0"/>
              </a:spcAft>
              <a:buClr>
                <a:srgbClr val="D3002D"/>
              </a:buClr>
              <a:buSzPts val="2200"/>
              <a:buFont typeface="Arial"/>
              <a:buChar char="•"/>
            </a:pPr>
            <a:r>
              <a:rPr lang="en" sz="2200">
                <a:solidFill>
                  <a:srgbClr val="595959"/>
                </a:solidFill>
              </a:rPr>
              <a:t>On O’Reilly Learning at </a:t>
            </a:r>
            <a:r>
              <a:rPr lang="en" sz="2200" u="sng">
                <a:solidFill>
                  <a:schemeClr val="hlink"/>
                </a:solidFill>
                <a:hlinkClick r:id="rId3"/>
              </a:rPr>
              <a:t>https://learning.oreilly.com/library/view/r-for-data/9781491910382/</a:t>
            </a:r>
            <a:endParaRPr sz="2200">
              <a:solidFill>
                <a:srgbClr val="595959"/>
              </a:solidFill>
            </a:endParaRPr>
          </a:p>
          <a:p>
            <a:pPr indent="0" lvl="0" marL="0" marR="0" rtl="0" algn="l">
              <a:lnSpc>
                <a:spcPct val="100000"/>
              </a:lnSpc>
              <a:spcBef>
                <a:spcPts val="0"/>
              </a:spcBef>
              <a:spcAft>
                <a:spcPts val="0"/>
              </a:spcAft>
              <a:buNone/>
            </a:pPr>
            <a:r>
              <a:t/>
            </a:r>
            <a:endParaRPr sz="2200">
              <a:solidFill>
                <a:srgbClr val="595959"/>
              </a:solidFill>
            </a:endParaRPr>
          </a:p>
        </p:txBody>
      </p:sp>
      <p:pic>
        <p:nvPicPr>
          <p:cNvPr id="782" name="Google Shape;782;p113"/>
          <p:cNvPicPr preferRelativeResize="0"/>
          <p:nvPr/>
        </p:nvPicPr>
        <p:blipFill>
          <a:blip r:embed="rId4">
            <a:alphaModFix/>
          </a:blip>
          <a:stretch>
            <a:fillRect/>
          </a:stretch>
        </p:blipFill>
        <p:spPr>
          <a:xfrm>
            <a:off x="5542313" y="1206950"/>
            <a:ext cx="2543175" cy="381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
      <a:dk1>
        <a:srgbClr val="D3002D"/>
      </a:dk1>
      <a:lt1>
        <a:srgbClr val="FFFFFF"/>
      </a:lt1>
      <a:dk2>
        <a:srgbClr val="000000"/>
      </a:dk2>
      <a:lt2>
        <a:srgbClr val="F8F8F8"/>
      </a:lt2>
      <a:accent1>
        <a:srgbClr val="B9002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